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82" r:id="rId2"/>
    <p:sldId id="280" r:id="rId3"/>
    <p:sldId id="279" r:id="rId4"/>
    <p:sldId id="257" r:id="rId5"/>
    <p:sldId id="266" r:id="rId6"/>
    <p:sldId id="267" r:id="rId7"/>
    <p:sldId id="268" r:id="rId8"/>
    <p:sldId id="269" r:id="rId9"/>
    <p:sldId id="275" r:id="rId10"/>
    <p:sldId id="276" r:id="rId11"/>
    <p:sldId id="274" r:id="rId12"/>
    <p:sldId id="277"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brahim Rahnama-Falavarjani" initials="ERF" lastIdx="3" clrIdx="0">
    <p:extLst>
      <p:ext uri="{19B8F6BF-5375-455C-9EA6-DF929625EA0E}">
        <p15:presenceInfo xmlns:p15="http://schemas.microsoft.com/office/powerpoint/2012/main" userId="S::errahnama-falavarjan@myseneca.ca::5090d3d5-cda3-4e60-b594-13010625f6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607" autoAdjust="0"/>
    <p:restoredTop sz="86508" autoAdjust="0"/>
  </p:normalViewPr>
  <p:slideViewPr>
    <p:cSldViewPr snapToGrid="0">
      <p:cViewPr>
        <p:scale>
          <a:sx n="46" d="100"/>
          <a:sy n="46" d="100"/>
        </p:scale>
        <p:origin x="270"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1" d="100"/>
          <a:sy n="51" d="100"/>
        </p:scale>
        <p:origin x="27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9EB6A8-7D3C-4B90-A138-7A347B679E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F1233C-89F4-4090-8AB3-66CF88E521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297407-DC4D-4606-B19B-6ACDB65ACBEE}" type="datetimeFigureOut">
              <a:rPr lang="en-US" smtClean="0"/>
              <a:t>6/24/2021</a:t>
            </a:fld>
            <a:endParaRPr lang="en-US"/>
          </a:p>
        </p:txBody>
      </p:sp>
      <p:sp>
        <p:nvSpPr>
          <p:cNvPr id="4" name="Footer Placeholder 3">
            <a:extLst>
              <a:ext uri="{FF2B5EF4-FFF2-40B4-BE49-F238E27FC236}">
                <a16:creationId xmlns:a16="http://schemas.microsoft.com/office/drawing/2014/main" id="{3A2ABFEA-4D5B-426E-8602-324F3C1364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ED6915-D428-4E03-8CC8-A4880D381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2BB8F4-378E-4C8C-9F29-A6519590787F}" type="slidenum">
              <a:rPr lang="en-US" smtClean="0"/>
              <a:t>‹#›</a:t>
            </a:fld>
            <a:endParaRPr lang="en-US"/>
          </a:p>
        </p:txBody>
      </p:sp>
    </p:spTree>
    <p:extLst>
      <p:ext uri="{BB962C8B-B14F-4D97-AF65-F5344CB8AC3E}">
        <p14:creationId xmlns:p14="http://schemas.microsoft.com/office/powerpoint/2010/main" val="14771107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3FC00-83D8-4DA2-A291-617C9DDA418D}" type="datetimeFigureOut">
              <a:rPr lang="en-CA" smtClean="0"/>
              <a:t>2021-06-23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121DB-6D46-4164-B227-EC7786476123}" type="slidenum">
              <a:rPr lang="en-CA" smtClean="0"/>
              <a:t>‹#›</a:t>
            </a:fld>
            <a:endParaRPr lang="en-CA"/>
          </a:p>
        </p:txBody>
      </p:sp>
    </p:spTree>
    <p:extLst>
      <p:ext uri="{BB962C8B-B14F-4D97-AF65-F5344CB8AC3E}">
        <p14:creationId xmlns:p14="http://schemas.microsoft.com/office/powerpoint/2010/main" val="7731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121DB-6D46-4164-B227-EC7786476123}" type="slidenum">
              <a:rPr lang="en-CA" smtClean="0"/>
              <a:t>2</a:t>
            </a:fld>
            <a:endParaRPr lang="en-CA"/>
          </a:p>
        </p:txBody>
      </p:sp>
    </p:spTree>
    <p:extLst>
      <p:ext uri="{BB962C8B-B14F-4D97-AF65-F5344CB8AC3E}">
        <p14:creationId xmlns:p14="http://schemas.microsoft.com/office/powerpoint/2010/main" val="2392646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The 'Operational Security and Privacy Taxonomy' includes checklists for implementing security and privacy techniques in Big Data systems. The Operational Taxonomy for Big Data tackles the following security and privacy issues.,</a:t>
            </a:r>
          </a:p>
          <a:p>
            <a:endParaRPr lang="en-US" dirty="0">
              <a:latin typeface="Times New Roman" panose="02020603050405020304" pitchFamily="18" charset="0"/>
              <a:cs typeface="Times New Roman" panose="02020603050405020304" pitchFamily="18" charset="0"/>
            </a:endParaRPr>
          </a:p>
          <a:p>
            <a:pPr marL="0" marR="0">
              <a:spcBef>
                <a:spcPts val="0"/>
              </a:spcBef>
              <a:spcAft>
                <a:spcPts val="0"/>
              </a:spcAft>
            </a:pPr>
            <a:r>
              <a:rPr lang="en-CA" sz="1800" kern="1200" dirty="0">
                <a:solidFill>
                  <a:srgbClr val="000000"/>
                </a:solidFill>
                <a:effectLst/>
                <a:latin typeface="Source Serif Pro" panose="02040603050405020204" pitchFamily="18" charset="0"/>
                <a:ea typeface="Times New Roman" panose="02020603050405020304" pitchFamily="18" charset="0"/>
                <a:cs typeface="Arial" panose="020B0604020202020204" pitchFamily="34" charset="0"/>
              </a:rPr>
              <a:t>Use Cases  </a:t>
            </a:r>
            <a:endParaRPr lang="en-US" sz="1800" dirty="0">
              <a:effectLst/>
              <a:latin typeface="Times New Roman" panose="02020603050405020304" pitchFamily="18" charset="0"/>
              <a:ea typeface="Times New Roman" panose="02020603050405020304" pitchFamily="18" charset="0"/>
            </a:endParaRPr>
          </a:p>
          <a:p>
            <a:pPr marL="0" marR="0" lvl="0" indent="0" algn="just">
              <a:spcBef>
                <a:spcPts val="0"/>
              </a:spcBef>
              <a:spcAft>
                <a:spcPts val="0"/>
              </a:spcAft>
              <a:buClr>
                <a:srgbClr val="FF0000"/>
              </a:buClr>
              <a:buFont typeface="Symbol" panose="05050102010706020507" pitchFamily="18" charset="2"/>
              <a:buNone/>
            </a:pPr>
            <a:r>
              <a:rPr lang="en-CA" sz="1800" kern="1200" dirty="0">
                <a:solidFill>
                  <a:srgbClr val="000000"/>
                </a:solidFill>
                <a:effectLst/>
                <a:latin typeface="Source Serif Pro" panose="02040603050405020204" pitchFamily="18" charset="0"/>
                <a:ea typeface="Times New Roman" panose="02020603050405020304" pitchFamily="18" charset="0"/>
                <a:cs typeface="Arial" panose="020B0604020202020204" pitchFamily="34" charset="0"/>
              </a:rPr>
              <a:t>Network Protection, Systems Health &amp; Management (AWS metrics, billing, performance), Education, Cargo Shipping, Aviation (safety), UAV, UGV regulation, Regulated Government Privacy (FERPA, HIPAA, COPPA, GDPR, PCI etc.),Healthcare Consent Models ,HL7 FHIR Security and Privacy</a:t>
            </a:r>
            <a:endParaRPr lang="en-US" sz="1800" dirty="0">
              <a:noFill/>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Big data analytics privacy data protection. (2020, January 17). Atos. https://atos.net/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NIST Big Data Interoperability Framework : (2019). NIST Big Data Interoperability Framework. https://doi.org/10.6028/nist.sp.1500-2r2</a:t>
            </a:r>
          </a:p>
          <a:p>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E121DB-6D46-4164-B227-EC7786476123}" type="slidenum">
              <a:rPr lang="en-CA" smtClean="0"/>
              <a:t>12</a:t>
            </a:fld>
            <a:endParaRPr lang="en-CA"/>
          </a:p>
        </p:txBody>
      </p:sp>
    </p:spTree>
    <p:extLst>
      <p:ext uri="{BB962C8B-B14F-4D97-AF65-F5344CB8AC3E}">
        <p14:creationId xmlns:p14="http://schemas.microsoft.com/office/powerpoint/2010/main" val="2987973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5E121DB-6D46-4164-B227-EC7786476123}" type="slidenum">
              <a:rPr lang="en-CA" smtClean="0"/>
              <a:t>13</a:t>
            </a:fld>
            <a:endParaRPr lang="en-CA"/>
          </a:p>
        </p:txBody>
      </p:sp>
    </p:spTree>
    <p:extLst>
      <p:ext uri="{BB962C8B-B14F-4D97-AF65-F5344CB8AC3E}">
        <p14:creationId xmlns:p14="http://schemas.microsoft.com/office/powerpoint/2010/main" val="218262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Note: In most cases, sensitive data is stored in the cloud unencrypted. The biggest issue with encrypting data is the all-or-nothing retrieval policy, which prevents users from doing fine-grained actions like sharing information or conducting searches. The less sensitive data that is valuable for analytics must be exchanged in a secure and agreed-upon manner utilizing a cryptographically secure communication architecture. Granular access is not possible with big data technology. Copying essential data to a separate big data warehouse is one solution. For medical research, for example, only the medical information is copied, leaving outpatient names and addresses.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However, encryption entails a significant amount of overhead. Rather than processing plain text, the majority of the operations will be carried out in cryptographic form. As a result, the cryptographic technique to processing contributed to the security layer.</a:t>
            </a:r>
          </a:p>
          <a:p>
            <a:r>
              <a:rPr lang="en-US" dirty="0">
                <a:latin typeface="Times New Roman" panose="02020603050405020304" pitchFamily="18" charset="0"/>
                <a:cs typeface="Times New Roman" panose="02020603050405020304" pitchFamily="18" charset="0"/>
              </a:rPr>
              <a:t>In most circumstances, Big Data necessitates the merging of data from many sources. These data sets can be linked to "fixed policies," which must be followed even when the data set is combined with other data sets. As a result, policies must be integrated, and conflicts can be addressed using a policy integration system that is either fully automated or semi-automated.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Granular access is not practicable with information technologies. Copying essential data to a separate big data storage is one solution. For medical research, for example, only the medical information is copied, wiping out patient names and addresses.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Its impact on (volume-variety-veracity)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Singh, D., Nath, I., &amp;amp; Singh, P. K. (2020). Security and Privacy Challenges in Big Data. Security, Privacy, and Forensics Issues in Big Data, 97–124. https://doi.org/10.4018/978-1-5225-9742-1.ch004 </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Maayan</a:t>
            </a:r>
            <a:r>
              <a:rPr lang="en-US" dirty="0">
                <a:latin typeface="Times New Roman" panose="02020603050405020304" pitchFamily="18" charset="0"/>
                <a:cs typeface="Times New Roman" panose="02020603050405020304" pitchFamily="18" charset="0"/>
              </a:rPr>
              <a:t>, G. D. (2020, February 14). Big Data Security: Challenges and Solutions. DATAVERSITY. https://www.dataversity.net/big-data-security-challenges-and-solutions/</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Inukollu</a:t>
            </a:r>
            <a:r>
              <a:rPr lang="en-US" dirty="0">
                <a:latin typeface="Times New Roman" panose="02020603050405020304" pitchFamily="18" charset="0"/>
                <a:cs typeface="Times New Roman" panose="02020603050405020304" pitchFamily="18" charset="0"/>
              </a:rPr>
              <a:t>, V. N., </a:t>
            </a:r>
            <a:r>
              <a:rPr lang="en-US" dirty="0" err="1">
                <a:latin typeface="Times New Roman" panose="02020603050405020304" pitchFamily="18" charset="0"/>
                <a:cs typeface="Times New Roman" panose="02020603050405020304" pitchFamily="18" charset="0"/>
              </a:rPr>
              <a:t>Arsi</a:t>
            </a:r>
            <a:r>
              <a:rPr lang="en-US" dirty="0">
                <a:latin typeface="Times New Roman" panose="02020603050405020304" pitchFamily="18" charset="0"/>
                <a:cs typeface="Times New Roman" panose="02020603050405020304" pitchFamily="18" charset="0"/>
              </a:rPr>
              <a:t>, S., &amp; Rao </a:t>
            </a:r>
            <a:r>
              <a:rPr lang="en-US" dirty="0" err="1">
                <a:latin typeface="Times New Roman" panose="02020603050405020304" pitchFamily="18" charset="0"/>
                <a:cs typeface="Times New Roman" panose="02020603050405020304" pitchFamily="18" charset="0"/>
              </a:rPr>
              <a:t>Ravuri</a:t>
            </a:r>
            <a:r>
              <a:rPr lang="en-US" dirty="0">
                <a:latin typeface="Times New Roman" panose="02020603050405020304" pitchFamily="18" charset="0"/>
                <a:cs typeface="Times New Roman" panose="02020603050405020304" pitchFamily="18" charset="0"/>
              </a:rPr>
              <a:t>, S. (2014). Security Issues Associated with Big Data in Cloud Computing. International Journal of Network Security &amp; Its Applications, 6(3), 45–56. https://doi.org/10.5121/ijnsa.2014.6304</a:t>
            </a:r>
            <a:endParaRPr lang="en-CA"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5E121DB-6D46-4164-B227-EC7786476123}" type="slidenum">
              <a:rPr lang="en-CA" smtClean="0"/>
              <a:t>4</a:t>
            </a:fld>
            <a:endParaRPr lang="en-CA"/>
          </a:p>
        </p:txBody>
      </p:sp>
    </p:spTree>
    <p:extLst>
      <p:ext uri="{BB962C8B-B14F-4D97-AF65-F5344CB8AC3E}">
        <p14:creationId xmlns:p14="http://schemas.microsoft.com/office/powerpoint/2010/main" val="1477601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a:t>
            </a:r>
            <a:r>
              <a:rPr lang="en-US" dirty="0"/>
              <a:t>NoSQL has not been designed with security as a main concern, so developers or security teams must add a security layer to their organizations’.</a:t>
            </a:r>
          </a:p>
          <a:p>
            <a:endParaRPr lang="en-US" dirty="0"/>
          </a:p>
          <a:p>
            <a:r>
              <a:rPr lang="en-US" dirty="0"/>
              <a:t>Anyone can simply implement these databases because they are open source. That's great for enticing customers and getting developers things up and running when they're on a tight schedule, but it also means MongoDB and other NoSQL database makers have no control over how users set up and secure their databases. some problematic defaults, like not requiring password authentication and granting users overly broad privileges</a:t>
            </a:r>
          </a:p>
          <a:p>
            <a:endParaRPr lang="en-US" dirty="0"/>
          </a:p>
          <a:p>
            <a:r>
              <a:rPr lang="en-US" dirty="0"/>
              <a:t>Its impact on (variety, veracity, validity, vulnerability,)</a:t>
            </a:r>
          </a:p>
          <a:p>
            <a:endParaRPr lang="en-US" dirty="0"/>
          </a:p>
          <a:p>
            <a:r>
              <a:rPr lang="en-US" dirty="0"/>
              <a:t>GETTY IMAGES, A. W. (n.d.). If You Want to Stop Big Data Breaches, Start With Databases. Wired. Retrieved June 21, 2021, from https://www.wired.com/2017/03/want-stop-big-data-breaches-start-databases/</a:t>
            </a:r>
          </a:p>
          <a:p>
            <a:endParaRPr lang="en-US" dirty="0"/>
          </a:p>
          <a:p>
            <a:r>
              <a:rPr lang="en-US" dirty="0"/>
              <a:t>VICKERY, C. (2015, December 14). 13 Million </a:t>
            </a:r>
            <a:r>
              <a:rPr lang="en-US" dirty="0" err="1"/>
              <a:t>MacKeeper</a:t>
            </a:r>
            <a:r>
              <a:rPr lang="en-US" dirty="0"/>
              <a:t> Users Exposed – Krebs on Security. Https://Krebsonsecurity.com/. https://krebsonsecurity.com/2015/12/13-million-mackeeper-users-exposed/</a:t>
            </a:r>
          </a:p>
        </p:txBody>
      </p:sp>
      <p:sp>
        <p:nvSpPr>
          <p:cNvPr id="4" name="Slide Number Placeholder 3"/>
          <p:cNvSpPr>
            <a:spLocks noGrp="1"/>
          </p:cNvSpPr>
          <p:nvPr>
            <p:ph type="sldNum" sz="quarter" idx="5"/>
          </p:nvPr>
        </p:nvSpPr>
        <p:spPr/>
        <p:txBody>
          <a:bodyPr/>
          <a:lstStyle/>
          <a:p>
            <a:fld id="{E5E121DB-6D46-4164-B227-EC7786476123}" type="slidenum">
              <a:rPr lang="en-CA" smtClean="0"/>
              <a:t>5</a:t>
            </a:fld>
            <a:endParaRPr lang="en-CA"/>
          </a:p>
        </p:txBody>
      </p:sp>
    </p:spTree>
    <p:extLst>
      <p:ext uri="{BB962C8B-B14F-4D97-AF65-F5344CB8AC3E}">
        <p14:creationId xmlns:p14="http://schemas.microsoft.com/office/powerpoint/2010/main" val="2439510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Input validation </a:t>
            </a:r>
            <a:r>
              <a:rPr lang="en-US" dirty="0"/>
              <a:t>is a critical difficulty in the data collecting process when we collect data from millions of hardware devices and software applications in a business network.</a:t>
            </a:r>
          </a:p>
          <a:p>
            <a:r>
              <a:rPr lang="en-US" dirty="0"/>
              <a:t>Because of the massive volume of data collected in Big Data, it's impossible to validate and filter data on the fly.</a:t>
            </a:r>
          </a:p>
          <a:p>
            <a:r>
              <a:rPr lang="en-US" dirty="0"/>
              <a:t>Cybercriminals can tamper with data on endpoint devices and send the erroneous information to data lakes.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impact on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(volume, value, variety, veracity, validity, vulnerability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endParaRPr lang="en-US" dirty="0"/>
          </a:p>
          <a:p>
            <a:endParaRPr lang="en-US" dirty="0"/>
          </a:p>
          <a:p>
            <a:r>
              <a:rPr lang="en-US" dirty="0" err="1"/>
              <a:t>Ariyaluran</a:t>
            </a:r>
            <a:r>
              <a:rPr lang="en-US" dirty="0"/>
              <a:t> Habeeb, R. A. (2014, April). A Highlight of Security Challenges in Big Data.</a:t>
            </a:r>
          </a:p>
          <a:p>
            <a:endParaRPr lang="en-US" dirty="0"/>
          </a:p>
          <a:p>
            <a:r>
              <a:rPr lang="en-US" dirty="0"/>
              <a:t>Big Data Security - Implementation, Use cases and Issues. (2020, April 16). </a:t>
            </a:r>
            <a:r>
              <a:rPr lang="en-US" dirty="0" err="1"/>
              <a:t>TechVidvan</a:t>
            </a:r>
            <a:r>
              <a:rPr lang="en-US" dirty="0"/>
              <a:t>. https://techvidvan.com/tutorials/big-data-security/</a:t>
            </a:r>
          </a:p>
          <a:p>
            <a:endParaRPr lang="en-US" dirty="0"/>
          </a:p>
          <a:p>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E5E121DB-6D46-4164-B227-EC7786476123}" type="slidenum">
              <a:rPr lang="en-CA" smtClean="0"/>
              <a:t>6</a:t>
            </a:fld>
            <a:endParaRPr lang="en-CA"/>
          </a:p>
        </p:txBody>
      </p:sp>
    </p:spTree>
    <p:extLst>
      <p:ext uri="{BB962C8B-B14F-4D97-AF65-F5344CB8AC3E}">
        <p14:creationId xmlns:p14="http://schemas.microsoft.com/office/powerpoint/2010/main" val="2594519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large number of alerts issued by security equipment, real-time security monitoring is difficult. given the volume and velocity of big data streams.</a:t>
            </a:r>
            <a:endParaRPr lang="fa-IR" dirty="0"/>
          </a:p>
          <a:p>
            <a:r>
              <a:rPr lang="en-US" dirty="0"/>
              <a:t>Receiving large volumes of False Positives makes it difficult to filter out true alerts.</a:t>
            </a:r>
          </a:p>
          <a:p>
            <a:r>
              <a:rPr lang="en-US" dirty="0"/>
              <a:t>The high volume of unverified and unrated data limits the ability to detect attacks and threats in real time, and this requires high speed and accuracy in tracking and tracking threats.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Its impact (volume, Velocity, variety, veracity, validity, vulnerability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endParaRPr lang="en-US" dirty="0"/>
          </a:p>
          <a:p>
            <a:r>
              <a:rPr lang="en-US" dirty="0"/>
              <a:t>Cloud Security Alliance -All Rights Reserved. (2013). Expanded Top Ten Big Data Security and Privacy Challenges. https://downloads.cloudsecurityalliance.org/initiatives/bdwg/Expanded_Top_Ten_Big_Data_Security_and_Privacy_Challenges.pdf</a:t>
            </a:r>
            <a:endParaRPr lang="fa-IR" dirty="0"/>
          </a:p>
          <a:p>
            <a:endParaRPr lang="en-US" dirty="0"/>
          </a:p>
          <a:p>
            <a:r>
              <a:rPr lang="en-US" dirty="0" err="1"/>
              <a:t>Smallcombe</a:t>
            </a:r>
            <a:r>
              <a:rPr lang="en-US" dirty="0"/>
              <a:t>, M. (2020, June 30). 11 Big Data Security Concerns. </a:t>
            </a:r>
            <a:r>
              <a:rPr lang="en-US" dirty="0" err="1"/>
              <a:t>Xplenty</a:t>
            </a:r>
            <a:r>
              <a:rPr lang="en-US" dirty="0"/>
              <a:t>. https://www.xplenty.com/blog/big-data-security-concerns/#mining</a:t>
            </a:r>
          </a:p>
          <a:p>
            <a:endParaRPr lang="en-US" dirty="0"/>
          </a:p>
          <a:p>
            <a:r>
              <a:rPr lang="en-CA" dirty="0"/>
              <a:t>Moreno, J., Serrano, M., &amp; Fernández-Medina, E. (2016). Main Issues in Big Data Security. Future Internet, 8(3), 44. https://doi.org/10.3390/fi8030044</a:t>
            </a:r>
          </a:p>
          <a:p>
            <a:endParaRPr lang="en-CA" dirty="0"/>
          </a:p>
        </p:txBody>
      </p:sp>
      <p:sp>
        <p:nvSpPr>
          <p:cNvPr id="4" name="Slide Number Placeholder 3"/>
          <p:cNvSpPr>
            <a:spLocks noGrp="1"/>
          </p:cNvSpPr>
          <p:nvPr>
            <p:ph type="sldNum" sz="quarter" idx="5"/>
          </p:nvPr>
        </p:nvSpPr>
        <p:spPr/>
        <p:txBody>
          <a:bodyPr/>
          <a:lstStyle/>
          <a:p>
            <a:fld id="{E5E121DB-6D46-4164-B227-EC7786476123}" type="slidenum">
              <a:rPr lang="en-CA" smtClean="0"/>
              <a:t>7</a:t>
            </a:fld>
            <a:endParaRPr lang="en-CA"/>
          </a:p>
        </p:txBody>
      </p:sp>
    </p:spTree>
    <p:extLst>
      <p:ext uri="{BB962C8B-B14F-4D97-AF65-F5344CB8AC3E}">
        <p14:creationId xmlns:p14="http://schemas.microsoft.com/office/powerpoint/2010/main" val="237419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analysts, as well as outside contractors and business partners, have ongoing access to user data acquired by huge corporations.</a:t>
            </a:r>
          </a:p>
          <a:p>
            <a:r>
              <a:rPr lang="en-US" dirty="0"/>
              <a:t>2-Anonymizing data for analytics is insufficient to ensure user privacy; for example, AOL issued an anonymized search record for academic purposes, but users could be recognized based on their queries.</a:t>
            </a:r>
          </a:p>
          <a:p>
            <a:r>
              <a:rPr lang="en-US" dirty="0"/>
              <a:t>3-Demographic information about age and geography can help reveal valuable patterns, but during data mining, for example, can access credit card information, social security numbers, or other confidential information.</a:t>
            </a:r>
          </a:p>
          <a:p>
            <a:r>
              <a:rPr lang="en-US" dirty="0"/>
              <a:t>4-This data set can be abused by an untrustworthy partner or a malevolent insider to extract client information.</a:t>
            </a:r>
          </a:p>
          <a:p>
            <a:r>
              <a:rPr lang="en-CA" dirty="0"/>
              <a:t> </a:t>
            </a:r>
          </a:p>
          <a:p>
            <a:endParaRPr lang="en-CA" dirty="0"/>
          </a:p>
          <a:p>
            <a:r>
              <a:rPr lang="en-CA" dirty="0"/>
              <a:t>Its impact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(volume, variety, veracity, validity, vulnerability)</a:t>
            </a:r>
            <a:endParaRPr lang="en-CA" dirty="0"/>
          </a:p>
          <a:p>
            <a:r>
              <a:rPr lang="en-US" dirty="0" err="1"/>
              <a:t>Maayan</a:t>
            </a:r>
            <a:r>
              <a:rPr lang="en-US" dirty="0"/>
              <a:t>, G. D. (2020, February 14). Big Data Security: Challenges and Solutions. DATAVERSITY. https://www.dataversity.net/big-data-security-challenges-and-solutions/</a:t>
            </a:r>
          </a:p>
          <a:p>
            <a:endParaRPr lang="en-US" dirty="0"/>
          </a:p>
          <a:p>
            <a:r>
              <a:rPr lang="en-US" dirty="0" err="1"/>
              <a:t>LarsonReever</a:t>
            </a:r>
            <a:r>
              <a:rPr lang="en-US" dirty="0"/>
              <a:t>. (2019, September 5). Big Data Security — Issues, Challenges, Tech &amp; Concerns. Medium. https://medium.com/wp-hacked-help/big-data-security-issues-challenges-tech-concerns-f1a800995148</a:t>
            </a:r>
            <a:endParaRPr lang="en-CA" dirty="0"/>
          </a:p>
        </p:txBody>
      </p:sp>
      <p:sp>
        <p:nvSpPr>
          <p:cNvPr id="4" name="Slide Number Placeholder 3"/>
          <p:cNvSpPr>
            <a:spLocks noGrp="1"/>
          </p:cNvSpPr>
          <p:nvPr>
            <p:ph type="sldNum" sz="quarter" idx="5"/>
          </p:nvPr>
        </p:nvSpPr>
        <p:spPr/>
        <p:txBody>
          <a:bodyPr/>
          <a:lstStyle/>
          <a:p>
            <a:fld id="{E5E121DB-6D46-4164-B227-EC7786476123}" type="slidenum">
              <a:rPr lang="en-CA" smtClean="0"/>
              <a:t>8</a:t>
            </a:fld>
            <a:endParaRPr lang="en-CA"/>
          </a:p>
        </p:txBody>
      </p:sp>
    </p:spTree>
    <p:extLst>
      <p:ext uri="{BB962C8B-B14F-4D97-AF65-F5344CB8AC3E}">
        <p14:creationId xmlns:p14="http://schemas.microsoft.com/office/powerpoint/2010/main" val="2057098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While resting on cloud or on-premise servers, data in storage can be stolen or held hostage.</a:t>
            </a:r>
          </a:p>
          <a:p>
            <a:r>
              <a:rPr lang="en-US" dirty="0"/>
              <a:t>Unauthorized access to data while transferring it from one source to another may result in modified data being transferred to end users.</a:t>
            </a:r>
          </a:p>
          <a:p>
            <a:endParaRPr lang="en-US" dirty="0"/>
          </a:p>
          <a:p>
            <a:r>
              <a:rPr lang="en-US" dirty="0"/>
              <a:t>Manually moving data between layers allows the developer complete control over what data is transported and when. However, as the amount of data sets rises rapidly, auto-tiering for large data storage management has become necessary.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impact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(volume, veracity, validity,</a:t>
            </a:r>
            <a:r>
              <a:rPr lang="en-US" sz="1200" b="1" i="0" dirty="0">
                <a:solidFill>
                  <a:srgbClr val="393E41"/>
                </a:solidFill>
                <a:effectLst/>
                <a:latin typeface="PT Serif"/>
              </a:rPr>
              <a:t> </a:t>
            </a:r>
            <a:r>
              <a:rPr lang="en-US" sz="1200" i="0" dirty="0">
                <a:solidFill>
                  <a:srgbClr val="393E41"/>
                </a:solidFill>
                <a:effectLst/>
                <a:latin typeface="PT Serif"/>
              </a:rPr>
              <a:t>volatility</a:t>
            </a:r>
            <a:r>
              <a:rPr lang="en-US" sz="1200" b="1" i="0" dirty="0">
                <a:solidFill>
                  <a:srgbClr val="393E41"/>
                </a:solidFill>
                <a:effectLst/>
                <a:latin typeface="PT Serif"/>
              </a:rPr>
              <a: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vulnerability)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endParaRPr lang="en-US" dirty="0"/>
          </a:p>
          <a:p>
            <a:r>
              <a:rPr lang="en-US" dirty="0" err="1"/>
              <a:t>Ariyaluran</a:t>
            </a:r>
            <a:r>
              <a:rPr lang="en-US" dirty="0"/>
              <a:t> Habeeb, R. A. (2014, April). A Highlight of Security Challenges in Big Data. Https://Www.researchgate.net/. https://www.researchgate.net/publication/330752767_A_Highlight_of_Security_Challenges_in_Big_Data</a:t>
            </a:r>
          </a:p>
        </p:txBody>
      </p:sp>
      <p:sp>
        <p:nvSpPr>
          <p:cNvPr id="4" name="Slide Number Placeholder 3"/>
          <p:cNvSpPr>
            <a:spLocks noGrp="1"/>
          </p:cNvSpPr>
          <p:nvPr>
            <p:ph type="sldNum" sz="quarter" idx="5"/>
          </p:nvPr>
        </p:nvSpPr>
        <p:spPr/>
        <p:txBody>
          <a:bodyPr/>
          <a:lstStyle/>
          <a:p>
            <a:fld id="{E5E121DB-6D46-4164-B227-EC7786476123}" type="slidenum">
              <a:rPr lang="en-CA" smtClean="0"/>
              <a:t>9</a:t>
            </a:fld>
            <a:endParaRPr lang="en-CA"/>
          </a:p>
        </p:txBody>
      </p:sp>
    </p:spTree>
    <p:extLst>
      <p:ext uri="{BB962C8B-B14F-4D97-AF65-F5344CB8AC3E}">
        <p14:creationId xmlns:p14="http://schemas.microsoft.com/office/powerpoint/2010/main" val="426507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1" dirty="0">
                <a:latin typeface="+mn-lt"/>
              </a:rPr>
              <a:t>Policies</a:t>
            </a:r>
            <a:r>
              <a:rPr lang="en-US" dirty="0">
                <a:latin typeface="+mn-lt"/>
              </a:rPr>
              <a:t> are rules set by organizations to achieve their goals and objectives. These policies are developed by individuals, groups, companies and even governments to implement their programs.</a:t>
            </a:r>
            <a:r>
              <a:rPr lang="en-US" b="1" i="0" dirty="0">
                <a:effectLst/>
                <a:latin typeface="+mn-lt"/>
              </a:rPr>
              <a:t> Regulations</a:t>
            </a:r>
            <a:r>
              <a:rPr lang="en-US" b="0" i="0" dirty="0">
                <a:effectLst/>
                <a:latin typeface="+mn-lt"/>
              </a:rPr>
              <a:t> are rules that are made to make people comply and behave in a certain manner. A regulation has the effect of a law and is considered as a restriction that is imposed by authorities, to make people follow the desired code of conduct.</a:t>
            </a:r>
            <a:endParaRPr lang="en-US" dirty="0"/>
          </a:p>
          <a:p>
            <a:endParaRPr lang="en-US" dirty="0"/>
          </a:p>
          <a:p>
            <a:r>
              <a:rPr lang="en-US" dirty="0"/>
              <a:t>Businesses must appoint a Data Protection Officer (DPO), who is responsible for overseeing aspects like GDPR compliance and data security policy. If a breach occurs, the DPO must notify affected persons and regulators within 72 hours of the occurrence. Noncompliance carries severe consequences.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B, N. (2016, July 19). </a:t>
            </a:r>
            <a:r>
              <a:rPr lang="en-US" sz="1800" i="1" dirty="0">
                <a:effectLst/>
                <a:latin typeface="Times New Roman" panose="02020603050405020304" pitchFamily="18" charset="0"/>
              </a:rPr>
              <a:t>Difference between Policy And Regulations</a:t>
            </a:r>
            <a:r>
              <a:rPr lang="en-US" sz="1800" dirty="0">
                <a:effectLst/>
                <a:latin typeface="Times New Roman" panose="02020603050405020304" pitchFamily="18" charset="0"/>
              </a:rPr>
              <a:t>. Www.linkedin.com. https://www.linkedin.com/pulse/difference-between-policy-regulations-navya-b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Cisternelli</a:t>
            </a:r>
            <a:r>
              <a:rPr lang="en-US" dirty="0"/>
              <a:t>, E. (2020, December 28). 7 Cybersecurity Frameworks To Reduce Cyber Risk. </a:t>
            </a:r>
            <a:r>
              <a:rPr lang="en-US" dirty="0" err="1"/>
              <a:t>BitSight</a:t>
            </a:r>
            <a:r>
              <a:rPr lang="en-US" dirty="0"/>
              <a:t>. https://www.bitsight.com/blog/7-cybersecurity-frameworks-to-reduce-cyber-risk</a:t>
            </a:r>
          </a:p>
          <a:p>
            <a:endParaRPr lang="en-US" dirty="0"/>
          </a:p>
          <a:p>
            <a:endParaRPr lang="en-US" dirty="0"/>
          </a:p>
          <a:p>
            <a:r>
              <a:rPr lang="en-US" dirty="0"/>
              <a:t>CAVEY, S. (2021, April 22). What is the CDPA? Virginia’s Consumer Data Protection Act. Ground Labs. https://www.groundlabs.com/blog/what-is-the-cdpa/</a:t>
            </a:r>
          </a:p>
          <a:p>
            <a:endParaRPr lang="en-US" dirty="0"/>
          </a:p>
          <a:p>
            <a:endParaRPr lang="en-US" dirty="0"/>
          </a:p>
          <a:p>
            <a:r>
              <a:rPr lang="en-US" dirty="0"/>
              <a:t>TERRA, J. (2018, April 26). GDPR and What It Means for Big Data. Simplilearn.com. https://www.simplilearn.com/gdpr-and-what-it-means-for-big-data-article</a:t>
            </a:r>
          </a:p>
          <a:p>
            <a:endParaRPr lang="en-US" dirty="0"/>
          </a:p>
          <a:p>
            <a:r>
              <a:rPr lang="en-US" dirty="0" err="1"/>
              <a:t>Ostendio</a:t>
            </a:r>
            <a:r>
              <a:rPr lang="en-US" dirty="0"/>
              <a:t>. (2017, October 30). Why HIPAA Remains Important to Healthcare Data Protection. Www.ostendio.com. https://www.ostendio.com/blog/why-hipaa-remains-important-to-healthcare-data-protection</a:t>
            </a:r>
          </a:p>
          <a:p>
            <a:endParaRPr lang="en-US" dirty="0"/>
          </a:p>
        </p:txBody>
      </p:sp>
      <p:sp>
        <p:nvSpPr>
          <p:cNvPr id="4" name="Slide Number Placeholder 3"/>
          <p:cNvSpPr>
            <a:spLocks noGrp="1"/>
          </p:cNvSpPr>
          <p:nvPr>
            <p:ph type="sldNum" sz="quarter" idx="5"/>
          </p:nvPr>
        </p:nvSpPr>
        <p:spPr/>
        <p:txBody>
          <a:bodyPr/>
          <a:lstStyle/>
          <a:p>
            <a:fld id="{E5E121DB-6D46-4164-B227-EC7786476123}" type="slidenum">
              <a:rPr lang="en-CA" smtClean="0"/>
              <a:t>10</a:t>
            </a:fld>
            <a:endParaRPr lang="en-CA"/>
          </a:p>
        </p:txBody>
      </p:sp>
    </p:spTree>
    <p:extLst>
      <p:ext uri="{BB962C8B-B14F-4D97-AF65-F5344CB8AC3E}">
        <p14:creationId xmlns:p14="http://schemas.microsoft.com/office/powerpoint/2010/main" val="2032243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dirty="0">
                <a:latin typeface="Times New Roman" panose="02020603050405020304" pitchFamily="18" charset="0"/>
                <a:cs typeface="Times New Roman" panose="02020603050405020304" pitchFamily="18" charset="0"/>
              </a:rPr>
              <a:t>The NIST Cybersecurity Framework, which has become the gold standard of cybersecurity in the US and for many global entities.</a:t>
            </a:r>
            <a:r>
              <a:rPr lang="en-CA" sz="1800" dirty="0">
                <a:effectLst/>
                <a:latin typeface="Calibri" panose="020F0502020204030204" pitchFamily="34" charset="0"/>
                <a:ea typeface="Calibri" panose="020F0502020204030204" pitchFamily="34" charset="0"/>
                <a:cs typeface="Arial" panose="020B0604020202020204" pitchFamily="34" charset="0"/>
              </a:rPr>
              <a:t> Security &amp; Privacy Topics: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 Database and storage security: Data anonymization and sanitation, Management and querying of encrypted data, Information responsibility and usage control, Database activity monitoring, Software and application security: Software security engineering, Web application security, Social network security and privacy, Domain-specific security and privacy architectures, Software reverse engineering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Human and social aspects of security and privacy: Economics of security and privacy, Social aspects of security and privacy, Privacy protections, Usability in security and privacy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Big data at NIST The NBDIF is divided into nine volumes, with volume 4 focusing on security and privacy. The NIST Big Data Security &amp; Privacy Subgroup has developed two taxonomies for Big Data security and privacy: a conceptual security and privacy taxonomy and an operational security and privacy taxonomy.</a:t>
            </a:r>
          </a:p>
          <a:p>
            <a:r>
              <a:rPr lang="en-US" dirty="0">
                <a:latin typeface="Times New Roman" panose="02020603050405020304" pitchFamily="18" charset="0"/>
                <a:cs typeface="Times New Roman" panose="02020603050405020304" pitchFamily="18" charset="0"/>
              </a:rPr>
              <a:t>The NIST Big Data Security &amp; Privacy Subgroup has developed two taxonomies for Big Data security and privacy: a conceptual security and privacy taxonomy and an operational security and privacy taxonomy.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first three issues concern classical security principles such as confidentiality, integrity, and availability (CIA). The fourth is focused on privacy and data protection, and it includes social aspects of trade, intellectual property, trans-border data flows, and legal considerations, among other things.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NIST Big Data Interoperability Framework : (2019). NIST Big Data Interoperability Framework. https://doi.org/10.6028/nist.sp.1500-2r2</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Big data analytics privacy data protection. (2020, January 17). Atos. https://atos.net/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Myers, C. (2018, July 10). Big Data, Privacy, and the Law: How Legal Regulations May Affect PR Research | Institute for Public Relations. Institute for Public Relations. https://instituteforpr.org/big-data-privacy-and-the-law-how-legal-regulations-may-affect-pr-research/</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Naden, C. (2020, November 5). Getting big on data. ISO. https://www.iso.org/news/ref2578.html</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Bitchkei</a:t>
            </a:r>
            <a:r>
              <a:rPr lang="en-US" dirty="0">
                <a:latin typeface="Times New Roman" panose="02020603050405020304" pitchFamily="18" charset="0"/>
                <a:cs typeface="Times New Roman" panose="02020603050405020304" pitchFamily="18" charset="0"/>
              </a:rPr>
              <a:t>, S. (2019, May 14). Data Security Regulations Overview by Industry: Finance - </a:t>
            </a:r>
            <a:r>
              <a:rPr lang="en-US" dirty="0" err="1">
                <a:latin typeface="Times New Roman" panose="02020603050405020304" pitchFamily="18" charset="0"/>
                <a:cs typeface="Times New Roman" panose="02020603050405020304" pitchFamily="18" charset="0"/>
              </a:rPr>
              <a:t>Systèmes</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Sécurité</a:t>
            </a:r>
            <a:r>
              <a:rPr lang="en-US" dirty="0">
                <a:latin typeface="Times New Roman" panose="02020603050405020304" pitchFamily="18" charset="0"/>
                <a:cs typeface="Times New Roman" panose="02020603050405020304" pitchFamily="18" charset="0"/>
              </a:rPr>
              <a:t> Hitachi. Https://Hitachi-Systems-Security.com/. https://hitachi-systems-security.com/data-security-regulations-overview-by-industry-finance/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Office of the Privacy Commissioner of Canada. (2019). Questions and Answers regarding the application of PIPEDA, Alberta and British Columbia’s Personal Information Protection Acts - Office of the Privacy Commissioner of Canada. Priv.gc.ca. https://www.priv.gc.ca/en/privacy-topics/privacy-laws-in-canada/the-personal-information-protection-and-electronic-documents-act-pipeda/r_o_p/02_05_d_26/</a:t>
            </a:r>
          </a:p>
          <a:p>
            <a:endParaRPr lang="en-US" dirty="0"/>
          </a:p>
        </p:txBody>
      </p:sp>
      <p:sp>
        <p:nvSpPr>
          <p:cNvPr id="4" name="Slide Number Placeholder 3"/>
          <p:cNvSpPr>
            <a:spLocks noGrp="1"/>
          </p:cNvSpPr>
          <p:nvPr>
            <p:ph type="sldNum" sz="quarter" idx="5"/>
          </p:nvPr>
        </p:nvSpPr>
        <p:spPr/>
        <p:txBody>
          <a:bodyPr/>
          <a:lstStyle/>
          <a:p>
            <a:fld id="{E5E121DB-6D46-4164-B227-EC7786476123}" type="slidenum">
              <a:rPr lang="en-CA" smtClean="0"/>
              <a:t>11</a:t>
            </a:fld>
            <a:endParaRPr lang="en-CA"/>
          </a:p>
        </p:txBody>
      </p:sp>
    </p:spTree>
    <p:extLst>
      <p:ext uri="{BB962C8B-B14F-4D97-AF65-F5344CB8AC3E}">
        <p14:creationId xmlns:p14="http://schemas.microsoft.com/office/powerpoint/2010/main" val="413306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D903-9E60-4151-B06A-2C1027D52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262EDD2-293D-428F-AB54-672ADF13AC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3642BCB-2B51-4B98-925F-FE6CF0626081}"/>
              </a:ext>
            </a:extLst>
          </p:cNvPr>
          <p:cNvSpPr>
            <a:spLocks noGrp="1"/>
          </p:cNvSpPr>
          <p:nvPr>
            <p:ph type="dt" sz="half" idx="10"/>
          </p:nvPr>
        </p:nvSpPr>
        <p:spPr/>
        <p:txBody>
          <a:bodyPr/>
          <a:lstStyle/>
          <a:p>
            <a:fld id="{EC938A15-0A7E-497C-AF15-CC0A56563B4A}" type="datetime1">
              <a:rPr lang="en-CA" smtClean="0"/>
              <a:t>2021-06-24</a:t>
            </a:fld>
            <a:endParaRPr lang="en-CA"/>
          </a:p>
        </p:txBody>
      </p:sp>
      <p:sp>
        <p:nvSpPr>
          <p:cNvPr id="5" name="Footer Placeholder 4">
            <a:extLst>
              <a:ext uri="{FF2B5EF4-FFF2-40B4-BE49-F238E27FC236}">
                <a16:creationId xmlns:a16="http://schemas.microsoft.com/office/drawing/2014/main" id="{7D2C57A0-06D0-491C-B778-A232A8FAA8A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DCD6B8B-3CD1-4761-8B4D-05264098B73D}"/>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397268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2D83-2FDC-4CE5-A1A8-002D25D9E6F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75ABEFA-13EE-4FDD-ACEC-DE02200CEC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F9E4AD-478B-477B-B6CA-1F90448321A9}"/>
              </a:ext>
            </a:extLst>
          </p:cNvPr>
          <p:cNvSpPr>
            <a:spLocks noGrp="1"/>
          </p:cNvSpPr>
          <p:nvPr>
            <p:ph type="dt" sz="half" idx="10"/>
          </p:nvPr>
        </p:nvSpPr>
        <p:spPr/>
        <p:txBody>
          <a:bodyPr/>
          <a:lstStyle/>
          <a:p>
            <a:fld id="{9860F892-CCF1-4FB2-9367-50EC18B85B78}" type="datetime1">
              <a:rPr lang="en-CA" smtClean="0"/>
              <a:t>2021-06-24</a:t>
            </a:fld>
            <a:endParaRPr lang="en-CA"/>
          </a:p>
        </p:txBody>
      </p:sp>
      <p:sp>
        <p:nvSpPr>
          <p:cNvPr id="5" name="Footer Placeholder 4">
            <a:extLst>
              <a:ext uri="{FF2B5EF4-FFF2-40B4-BE49-F238E27FC236}">
                <a16:creationId xmlns:a16="http://schemas.microsoft.com/office/drawing/2014/main" id="{692D490E-2B95-4D3C-B9B1-68F9F1FB94F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D8F5CA8-A35C-4CD0-A65D-717E8486051D}"/>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307984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F813D4-89DD-4CD5-9F12-76017C88EB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B880883-EF21-4EB8-9C14-64995C2F3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5AFB9D1-6158-435E-B390-98C90E561265}"/>
              </a:ext>
            </a:extLst>
          </p:cNvPr>
          <p:cNvSpPr>
            <a:spLocks noGrp="1"/>
          </p:cNvSpPr>
          <p:nvPr>
            <p:ph type="dt" sz="half" idx="10"/>
          </p:nvPr>
        </p:nvSpPr>
        <p:spPr/>
        <p:txBody>
          <a:bodyPr/>
          <a:lstStyle/>
          <a:p>
            <a:fld id="{174D54E2-7A4C-44C5-A36A-4B43F726A440}" type="datetime1">
              <a:rPr lang="en-CA" smtClean="0"/>
              <a:t>2021-06-24</a:t>
            </a:fld>
            <a:endParaRPr lang="en-CA"/>
          </a:p>
        </p:txBody>
      </p:sp>
      <p:sp>
        <p:nvSpPr>
          <p:cNvPr id="5" name="Footer Placeholder 4">
            <a:extLst>
              <a:ext uri="{FF2B5EF4-FFF2-40B4-BE49-F238E27FC236}">
                <a16:creationId xmlns:a16="http://schemas.microsoft.com/office/drawing/2014/main" id="{5EEBF5CE-8B46-4065-A1B6-67419728A85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BB12D5B-C825-4C52-AB9E-FB4E57F0DEFC}"/>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3780459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8871-2DDB-4052-B38A-42538B22F96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4E79B85-B42C-40D8-B56E-B1DC9B8532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9DB0635-6FD9-4AB4-A9FE-66CABC114D86}"/>
              </a:ext>
            </a:extLst>
          </p:cNvPr>
          <p:cNvSpPr>
            <a:spLocks noGrp="1"/>
          </p:cNvSpPr>
          <p:nvPr>
            <p:ph type="dt" sz="half" idx="10"/>
          </p:nvPr>
        </p:nvSpPr>
        <p:spPr/>
        <p:txBody>
          <a:bodyPr/>
          <a:lstStyle/>
          <a:p>
            <a:fld id="{A9CF38F8-445B-460C-BBFF-6AD60E0EE9E9}" type="datetime1">
              <a:rPr lang="en-CA" smtClean="0"/>
              <a:t>2021-06-24</a:t>
            </a:fld>
            <a:endParaRPr lang="en-CA"/>
          </a:p>
        </p:txBody>
      </p:sp>
      <p:sp>
        <p:nvSpPr>
          <p:cNvPr id="5" name="Footer Placeholder 4">
            <a:extLst>
              <a:ext uri="{FF2B5EF4-FFF2-40B4-BE49-F238E27FC236}">
                <a16:creationId xmlns:a16="http://schemas.microsoft.com/office/drawing/2014/main" id="{887AA8B4-7414-4387-857A-8B9C497682A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38CBEF5-F27B-4262-914B-C6F4F48D6425}"/>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2211721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AB8F3-D2DE-489A-BB71-BF39B86B9B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3082FAE-657B-478A-AA2F-B69F6AAACF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871FE5-C109-4FD3-8012-95A66779261F}"/>
              </a:ext>
            </a:extLst>
          </p:cNvPr>
          <p:cNvSpPr>
            <a:spLocks noGrp="1"/>
          </p:cNvSpPr>
          <p:nvPr>
            <p:ph type="dt" sz="half" idx="10"/>
          </p:nvPr>
        </p:nvSpPr>
        <p:spPr/>
        <p:txBody>
          <a:bodyPr/>
          <a:lstStyle/>
          <a:p>
            <a:fld id="{EE889DC8-E4A6-4CEB-871A-BCCDCCB3B4D4}" type="datetime1">
              <a:rPr lang="en-CA" smtClean="0"/>
              <a:t>2021-06-24</a:t>
            </a:fld>
            <a:endParaRPr lang="en-CA"/>
          </a:p>
        </p:txBody>
      </p:sp>
      <p:sp>
        <p:nvSpPr>
          <p:cNvPr id="5" name="Footer Placeholder 4">
            <a:extLst>
              <a:ext uri="{FF2B5EF4-FFF2-40B4-BE49-F238E27FC236}">
                <a16:creationId xmlns:a16="http://schemas.microsoft.com/office/drawing/2014/main" id="{10FB0862-907B-4893-8837-A08EDA76D8B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0248F3D-DC8A-4FF1-9AF6-3A02F6ED819C}"/>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215714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9C48-5386-4504-89B6-2E1D766509E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C9519A2-FC79-44CC-9560-EAD9A90B4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79D38DD-022D-4FCC-9516-2C0CE50D8D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830B060-0948-4CBE-8801-7C1A95D02C6C}"/>
              </a:ext>
            </a:extLst>
          </p:cNvPr>
          <p:cNvSpPr>
            <a:spLocks noGrp="1"/>
          </p:cNvSpPr>
          <p:nvPr>
            <p:ph type="dt" sz="half" idx="10"/>
          </p:nvPr>
        </p:nvSpPr>
        <p:spPr/>
        <p:txBody>
          <a:bodyPr/>
          <a:lstStyle/>
          <a:p>
            <a:fld id="{0E598ED3-BD0B-48D8-A44C-5095F77EC448}" type="datetime1">
              <a:rPr lang="en-CA" smtClean="0"/>
              <a:t>2021-06-24</a:t>
            </a:fld>
            <a:endParaRPr lang="en-CA"/>
          </a:p>
        </p:txBody>
      </p:sp>
      <p:sp>
        <p:nvSpPr>
          <p:cNvPr id="6" name="Footer Placeholder 5">
            <a:extLst>
              <a:ext uri="{FF2B5EF4-FFF2-40B4-BE49-F238E27FC236}">
                <a16:creationId xmlns:a16="http://schemas.microsoft.com/office/drawing/2014/main" id="{37261AD6-38CB-4320-B26A-B91B6583CDD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EDEAECA-E8A4-473A-9FF2-3AE2AFF1CBC4}"/>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55279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ADCB-AC42-49AC-99BA-6DAEE31ACCC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8EEFB01-8AE5-4A73-A427-150A037FA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A9A03F-B3A7-4FF7-89CB-C42CC1080D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6857FBE-C424-476B-9A4F-DF8974B15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3A2E82-4EE0-4B43-980F-5490B2F96B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87CD38F-C9CC-4F9A-89CB-CADFCE74B5EC}"/>
              </a:ext>
            </a:extLst>
          </p:cNvPr>
          <p:cNvSpPr>
            <a:spLocks noGrp="1"/>
          </p:cNvSpPr>
          <p:nvPr>
            <p:ph type="dt" sz="half" idx="10"/>
          </p:nvPr>
        </p:nvSpPr>
        <p:spPr/>
        <p:txBody>
          <a:bodyPr/>
          <a:lstStyle/>
          <a:p>
            <a:fld id="{73AD707F-00E5-4868-8C57-7E03290A3BD3}" type="datetime1">
              <a:rPr lang="en-CA" smtClean="0"/>
              <a:t>2021-06-24</a:t>
            </a:fld>
            <a:endParaRPr lang="en-CA"/>
          </a:p>
        </p:txBody>
      </p:sp>
      <p:sp>
        <p:nvSpPr>
          <p:cNvPr id="8" name="Footer Placeholder 7">
            <a:extLst>
              <a:ext uri="{FF2B5EF4-FFF2-40B4-BE49-F238E27FC236}">
                <a16:creationId xmlns:a16="http://schemas.microsoft.com/office/drawing/2014/main" id="{05A1BABF-16F4-43BD-8C8C-BC04F9BF388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851E18C-E5EA-407C-9CDF-8FF563216470}"/>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1500172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AD88-972E-45F5-BA8C-C9E8DDB94D6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EE8FCBB-12F4-47C7-8D70-AFB8C8853BF6}"/>
              </a:ext>
            </a:extLst>
          </p:cNvPr>
          <p:cNvSpPr>
            <a:spLocks noGrp="1"/>
          </p:cNvSpPr>
          <p:nvPr>
            <p:ph type="dt" sz="half" idx="10"/>
          </p:nvPr>
        </p:nvSpPr>
        <p:spPr/>
        <p:txBody>
          <a:bodyPr/>
          <a:lstStyle/>
          <a:p>
            <a:fld id="{3C8B0DFB-6854-4FB7-A9CD-E1926611B3DC}" type="datetime1">
              <a:rPr lang="en-CA" smtClean="0"/>
              <a:t>2021-06-24</a:t>
            </a:fld>
            <a:endParaRPr lang="en-CA"/>
          </a:p>
        </p:txBody>
      </p:sp>
      <p:sp>
        <p:nvSpPr>
          <p:cNvPr id="4" name="Footer Placeholder 3">
            <a:extLst>
              <a:ext uri="{FF2B5EF4-FFF2-40B4-BE49-F238E27FC236}">
                <a16:creationId xmlns:a16="http://schemas.microsoft.com/office/drawing/2014/main" id="{45C5119A-B9E1-44B8-AEA1-7C06566419C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B78DA68-57FC-4891-9ED6-DE9756D5FF7E}"/>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394262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E851F8-5DB5-479A-9111-81A26D79BE1F}"/>
              </a:ext>
            </a:extLst>
          </p:cNvPr>
          <p:cNvSpPr>
            <a:spLocks noGrp="1"/>
          </p:cNvSpPr>
          <p:nvPr>
            <p:ph type="dt" sz="half" idx="10"/>
          </p:nvPr>
        </p:nvSpPr>
        <p:spPr/>
        <p:txBody>
          <a:bodyPr/>
          <a:lstStyle/>
          <a:p>
            <a:fld id="{0D0C9F0D-8F0D-429D-890A-675DC6566265}" type="datetime1">
              <a:rPr lang="en-CA" smtClean="0"/>
              <a:t>2021-06-24</a:t>
            </a:fld>
            <a:endParaRPr lang="en-CA"/>
          </a:p>
        </p:txBody>
      </p:sp>
      <p:sp>
        <p:nvSpPr>
          <p:cNvPr id="3" name="Footer Placeholder 2">
            <a:extLst>
              <a:ext uri="{FF2B5EF4-FFF2-40B4-BE49-F238E27FC236}">
                <a16:creationId xmlns:a16="http://schemas.microsoft.com/office/drawing/2014/main" id="{E14DBECB-8168-4012-B07B-BEB5AFEE607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53BBF44-F38A-4FE6-A5AD-C66D1BC38DFC}"/>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2649152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FC79-65E9-4DE4-AE55-679D3DEC1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4F506B-C12C-401E-A76B-2929B2AEC7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9690FD6-2B7B-43FB-9AEF-29CE58103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7735A-4F42-4535-AB2E-5CCFC410B6EB}"/>
              </a:ext>
            </a:extLst>
          </p:cNvPr>
          <p:cNvSpPr>
            <a:spLocks noGrp="1"/>
          </p:cNvSpPr>
          <p:nvPr>
            <p:ph type="dt" sz="half" idx="10"/>
          </p:nvPr>
        </p:nvSpPr>
        <p:spPr/>
        <p:txBody>
          <a:bodyPr/>
          <a:lstStyle/>
          <a:p>
            <a:fld id="{D38064C3-7754-4472-9B80-AA41679EA21F}" type="datetime1">
              <a:rPr lang="en-CA" smtClean="0"/>
              <a:t>2021-06-24</a:t>
            </a:fld>
            <a:endParaRPr lang="en-CA"/>
          </a:p>
        </p:txBody>
      </p:sp>
      <p:sp>
        <p:nvSpPr>
          <p:cNvPr id="6" name="Footer Placeholder 5">
            <a:extLst>
              <a:ext uri="{FF2B5EF4-FFF2-40B4-BE49-F238E27FC236}">
                <a16:creationId xmlns:a16="http://schemas.microsoft.com/office/drawing/2014/main" id="{71B033D2-2D30-400C-B517-B5854595614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317893B-5A15-4803-88FF-355FE36DE101}"/>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3544845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6E74-DB9C-4B6A-8402-04FC9D751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AC00C0-8972-49FD-A90A-BF34C4E8D0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9DC318C-8D63-423E-939D-66457B8C0F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533A3A-6C32-41F8-BA34-C2097E9E489C}"/>
              </a:ext>
            </a:extLst>
          </p:cNvPr>
          <p:cNvSpPr>
            <a:spLocks noGrp="1"/>
          </p:cNvSpPr>
          <p:nvPr>
            <p:ph type="dt" sz="half" idx="10"/>
          </p:nvPr>
        </p:nvSpPr>
        <p:spPr/>
        <p:txBody>
          <a:bodyPr/>
          <a:lstStyle/>
          <a:p>
            <a:fld id="{6C370FC8-7E58-4891-AC4C-B75D24605A79}" type="datetime1">
              <a:rPr lang="en-CA" smtClean="0"/>
              <a:t>2021-06-24</a:t>
            </a:fld>
            <a:endParaRPr lang="en-CA"/>
          </a:p>
        </p:txBody>
      </p:sp>
      <p:sp>
        <p:nvSpPr>
          <p:cNvPr id="6" name="Footer Placeholder 5">
            <a:extLst>
              <a:ext uri="{FF2B5EF4-FFF2-40B4-BE49-F238E27FC236}">
                <a16:creationId xmlns:a16="http://schemas.microsoft.com/office/drawing/2014/main" id="{F86946A8-B44A-4D81-BFE9-0C54429881F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4A27AFA-1CFF-4E1C-85C9-221B542647DE}"/>
              </a:ext>
            </a:extLst>
          </p:cNvPr>
          <p:cNvSpPr>
            <a:spLocks noGrp="1"/>
          </p:cNvSpPr>
          <p:nvPr>
            <p:ph type="sldNum" sz="quarter" idx="12"/>
          </p:nvPr>
        </p:nvSpPr>
        <p:spPr/>
        <p:txBody>
          <a:bodyPr/>
          <a:lstStyle/>
          <a:p>
            <a:fld id="{03E05538-DF82-4954-A07B-C4B85807C66A}" type="slidenum">
              <a:rPr lang="en-CA" smtClean="0"/>
              <a:t>‹#›</a:t>
            </a:fld>
            <a:endParaRPr lang="en-CA"/>
          </a:p>
        </p:txBody>
      </p:sp>
    </p:spTree>
    <p:extLst>
      <p:ext uri="{BB962C8B-B14F-4D97-AF65-F5344CB8AC3E}">
        <p14:creationId xmlns:p14="http://schemas.microsoft.com/office/powerpoint/2010/main" val="25235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FC620A-1FE1-4F35-88AC-B606E8E3D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1559FAB-75AF-4E29-B7CD-3E6099F948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D0D642-CE77-4FCE-AA2A-46AA020D3D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65000C-B12E-451E-8506-083CC374C4CC}" type="datetime1">
              <a:rPr lang="en-CA" smtClean="0"/>
              <a:t>2021-06-24</a:t>
            </a:fld>
            <a:endParaRPr lang="en-CA"/>
          </a:p>
        </p:txBody>
      </p:sp>
      <p:sp>
        <p:nvSpPr>
          <p:cNvPr id="5" name="Footer Placeholder 4">
            <a:extLst>
              <a:ext uri="{FF2B5EF4-FFF2-40B4-BE49-F238E27FC236}">
                <a16:creationId xmlns:a16="http://schemas.microsoft.com/office/drawing/2014/main" id="{ACAEB44F-07FF-43F1-9D32-90F67AA3E4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6D1C53F-1DFE-4890-B357-CDEDCE71C1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05538-DF82-4954-A07B-C4B85807C66A}" type="slidenum">
              <a:rPr lang="en-CA" smtClean="0"/>
              <a:t>‹#›</a:t>
            </a:fld>
            <a:endParaRPr lang="en-CA"/>
          </a:p>
        </p:txBody>
      </p:sp>
    </p:spTree>
    <p:extLst>
      <p:ext uri="{BB962C8B-B14F-4D97-AF65-F5344CB8AC3E}">
        <p14:creationId xmlns:p14="http://schemas.microsoft.com/office/powerpoint/2010/main" val="3481894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FC223F-F8D4-4791-A663-8BF042B08D62}"/>
              </a:ext>
            </a:extLst>
          </p:cNvPr>
          <p:cNvSpPr>
            <a:spLocks noGrp="1"/>
          </p:cNvSpPr>
          <p:nvPr>
            <p:ph type="sldNum" sz="quarter" idx="12"/>
          </p:nvPr>
        </p:nvSpPr>
        <p:spPr/>
        <p:txBody>
          <a:bodyPr/>
          <a:lstStyle/>
          <a:p>
            <a:fld id="{03E05538-DF82-4954-A07B-C4B85807C66A}" type="slidenum">
              <a:rPr lang="en-CA" smtClean="0"/>
              <a:t>1</a:t>
            </a:fld>
            <a:endParaRPr lang="en-CA"/>
          </a:p>
        </p:txBody>
      </p:sp>
      <p:pic>
        <p:nvPicPr>
          <p:cNvPr id="4" name="Picture 3">
            <a:extLst>
              <a:ext uri="{FF2B5EF4-FFF2-40B4-BE49-F238E27FC236}">
                <a16:creationId xmlns:a16="http://schemas.microsoft.com/office/drawing/2014/main" id="{8AB317E2-B916-4498-BEAA-DB0AA108F2BC}"/>
              </a:ext>
            </a:extLst>
          </p:cNvPr>
          <p:cNvPicPr>
            <a:picLocks noChangeAspect="1"/>
          </p:cNvPicPr>
          <p:nvPr/>
        </p:nvPicPr>
        <p:blipFill>
          <a:blip r:embed="rId2"/>
          <a:stretch>
            <a:fillRect/>
          </a:stretch>
        </p:blipFill>
        <p:spPr>
          <a:xfrm>
            <a:off x="3633002" y="2224935"/>
            <a:ext cx="4925995" cy="2408129"/>
          </a:xfrm>
          <a:prstGeom prst="rect">
            <a:avLst/>
          </a:prstGeom>
        </p:spPr>
      </p:pic>
    </p:spTree>
    <p:extLst>
      <p:ext uri="{BB962C8B-B14F-4D97-AF65-F5344CB8AC3E}">
        <p14:creationId xmlns:p14="http://schemas.microsoft.com/office/powerpoint/2010/main" val="2267325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EEE976-AE00-4222-841D-06F1E044C4DA}"/>
              </a:ext>
            </a:extLst>
          </p:cNvPr>
          <p:cNvSpPr txBox="1"/>
          <p:nvPr/>
        </p:nvSpPr>
        <p:spPr>
          <a:xfrm>
            <a:off x="0" y="59156"/>
            <a:ext cx="9139843" cy="6183231"/>
          </a:xfrm>
          <a:prstGeom prst="rect">
            <a:avLst/>
          </a:prstGeom>
          <a:noFill/>
        </p:spPr>
        <p:txBody>
          <a:bodyPr wrap="square">
            <a:spAutoFit/>
          </a:bodyPr>
          <a:lstStyle/>
          <a:p>
            <a:pPr marL="0" indent="0">
              <a:buNone/>
            </a:pPr>
            <a:endParaRPr lang="en-CA" sz="105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3600" b="1" dirty="0">
                <a:solidFill>
                  <a:srgbClr val="FF0000"/>
                </a:solidFill>
                <a:latin typeface="Times New Roman" panose="02020603050405020304" pitchFamily="18" charset="0"/>
                <a:cs typeface="Times New Roman" panose="02020603050405020304" pitchFamily="18" charset="0"/>
              </a:rPr>
              <a:t>Topic: Regulation and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400" b="1" dirty="0">
              <a:solidFill>
                <a:srgbClr val="FF00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400" b="1" dirty="0">
                <a:solidFill>
                  <a:srgbClr val="FF0000"/>
                </a:solidFill>
                <a:latin typeface="Times New Roman" panose="02020603050405020304" pitchFamily="18" charset="0"/>
                <a:cs typeface="Times New Roman" panose="02020603050405020304" pitchFamily="18" charset="0"/>
              </a:rPr>
              <a:t>Regulation</a:t>
            </a:r>
          </a:p>
          <a:p>
            <a:pPr marL="342900" indent="-342900">
              <a:lnSpc>
                <a:spcPct val="200000"/>
              </a:lnSpc>
              <a:buFont typeface="Arial" panose="020B0604020202020204" pitchFamily="34" charset="0"/>
              <a:buChar char="•"/>
            </a:pPr>
            <a:r>
              <a:rPr lang="en-CA" sz="2000" b="1" dirty="0">
                <a:solidFill>
                  <a:srgbClr val="FF0000"/>
                </a:solidFill>
                <a:latin typeface="Times New Roman" panose="02020603050405020304" pitchFamily="18" charset="0"/>
                <a:cs typeface="Times New Roman" panose="02020603050405020304" pitchFamily="18" charset="0"/>
              </a:rPr>
              <a:t>HIPAA</a:t>
            </a:r>
            <a:r>
              <a:rPr lang="en-CA"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Health Insurance Portability and Accountability Act</a:t>
            </a:r>
            <a:r>
              <a:rPr lang="en-CA" sz="2200" dirty="0">
                <a:latin typeface="Times New Roman" panose="02020603050405020304" pitchFamily="18" charset="0"/>
                <a:cs typeface="Times New Roman" panose="02020603050405020304" pitchFamily="18" charset="0"/>
              </a:rPr>
              <a:t> </a:t>
            </a:r>
          </a:p>
          <a:p>
            <a:pPr marL="342900" indent="-342900">
              <a:lnSpc>
                <a:spcPct val="200000"/>
              </a:lnSpc>
              <a:buFont typeface="Arial" panose="020B0604020202020204" pitchFamily="34" charset="0"/>
              <a:buChar char="•"/>
            </a:pPr>
            <a:r>
              <a:rPr lang="en-CA" sz="2000" b="1" dirty="0">
                <a:solidFill>
                  <a:srgbClr val="FF0000"/>
                </a:solidFill>
                <a:latin typeface="Times New Roman" panose="02020603050405020304" pitchFamily="18" charset="0"/>
                <a:cs typeface="Times New Roman" panose="02020603050405020304" pitchFamily="18" charset="0"/>
              </a:rPr>
              <a:t>HITECH</a:t>
            </a:r>
            <a:r>
              <a:rPr lang="en-CA" sz="20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Health Information Technology for Economic &amp; Clinical Health</a:t>
            </a:r>
          </a:p>
          <a:p>
            <a:pPr marL="342900" indent="-342900">
              <a:lnSpc>
                <a:spcPct val="200000"/>
              </a:lnSpc>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GDPR</a:t>
            </a: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General Data Protection Regulation(EU)</a:t>
            </a:r>
          </a:p>
          <a:p>
            <a:pPr marL="342900" indent="-342900">
              <a:lnSpc>
                <a:spcPct val="200000"/>
              </a:lnSpc>
              <a:buFont typeface="Arial" panose="020B0604020202020204" pitchFamily="34" charset="0"/>
              <a:buChar char="•"/>
            </a:pPr>
            <a:r>
              <a:rPr lang="en-CA" sz="2000" b="1" dirty="0">
                <a:solidFill>
                  <a:srgbClr val="FF0000"/>
                </a:solidFill>
                <a:latin typeface="Times New Roman" panose="02020603050405020304" pitchFamily="18" charset="0"/>
                <a:cs typeface="Times New Roman" panose="02020603050405020304" pitchFamily="18" charset="0"/>
              </a:rPr>
              <a:t>CCPA </a:t>
            </a:r>
            <a:r>
              <a:rPr lang="en-CA" sz="2200" dirty="0">
                <a:latin typeface="Times New Roman" panose="02020603050405020304" pitchFamily="18" charset="0"/>
                <a:cs typeface="Times New Roman" panose="02020603050405020304" pitchFamily="18" charset="0"/>
              </a:rPr>
              <a:t>(California Consumer Privacy Act)</a:t>
            </a:r>
          </a:p>
          <a:p>
            <a:pPr marL="285750" indent="-285750">
              <a:lnSpc>
                <a:spcPct val="200000"/>
              </a:lnSpc>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PIPEDA</a:t>
            </a: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Personal Information Protection and Electronic Documents Act</a:t>
            </a:r>
          </a:p>
          <a:p>
            <a:pPr marL="285750" indent="-285750">
              <a:lnSpc>
                <a:spcPct val="200000"/>
              </a:lnSpc>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PIPA</a:t>
            </a:r>
            <a:r>
              <a:rPr lang="en-US" sz="2200" dirty="0">
                <a:latin typeface="Times New Roman" panose="02020603050405020304" pitchFamily="18" charset="0"/>
                <a:cs typeface="Times New Roman" panose="02020603050405020304" pitchFamily="18" charset="0"/>
              </a:rPr>
              <a:t>(Alberta&amp;BC)</a:t>
            </a:r>
          </a:p>
          <a:p>
            <a:pPr marL="285750" indent="-285750">
              <a:lnSpc>
                <a:spcPct val="200000"/>
              </a:lnSpc>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FISMA</a:t>
            </a: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 Federal Information Security Management Act</a:t>
            </a:r>
          </a:p>
        </p:txBody>
      </p:sp>
      <p:sp>
        <p:nvSpPr>
          <p:cNvPr id="5" name="Slide Number Placeholder 4">
            <a:extLst>
              <a:ext uri="{FF2B5EF4-FFF2-40B4-BE49-F238E27FC236}">
                <a16:creationId xmlns:a16="http://schemas.microsoft.com/office/drawing/2014/main" id="{7C10D57C-9570-4FC5-A72E-D76745CF76A9}"/>
              </a:ext>
            </a:extLst>
          </p:cNvPr>
          <p:cNvSpPr>
            <a:spLocks noGrp="1"/>
          </p:cNvSpPr>
          <p:nvPr>
            <p:ph type="sldNum" sz="quarter" idx="12"/>
          </p:nvPr>
        </p:nvSpPr>
        <p:spPr>
          <a:xfrm>
            <a:off x="8610599" y="6356350"/>
            <a:ext cx="2759765" cy="442494"/>
          </a:xfrm>
        </p:spPr>
        <p:txBody>
          <a:bodyPr/>
          <a:lstStyle/>
          <a:p>
            <a:fld id="{03E05538-DF82-4954-A07B-C4B85807C66A}" type="slidenum">
              <a:rPr lang="en-CA" smtClean="0"/>
              <a:t>10</a:t>
            </a:fld>
            <a:endParaRPr lang="en-CA"/>
          </a:p>
        </p:txBody>
      </p:sp>
      <p:pic>
        <p:nvPicPr>
          <p:cNvPr id="6" name="Picture 5">
            <a:extLst>
              <a:ext uri="{FF2B5EF4-FFF2-40B4-BE49-F238E27FC236}">
                <a16:creationId xmlns:a16="http://schemas.microsoft.com/office/drawing/2014/main" id="{BF6C25E0-050A-4E73-995B-CC27EE456062}"/>
              </a:ext>
            </a:extLst>
          </p:cNvPr>
          <p:cNvPicPr>
            <a:picLocks noChangeAspect="1"/>
          </p:cNvPicPr>
          <p:nvPr/>
        </p:nvPicPr>
        <p:blipFill>
          <a:blip r:embed="rId3"/>
          <a:stretch>
            <a:fillRect/>
          </a:stretch>
        </p:blipFill>
        <p:spPr>
          <a:xfrm>
            <a:off x="8767157" y="441902"/>
            <a:ext cx="3424843" cy="50490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45DD3595-DEF2-4D40-88C7-C2DD75AFC0BB}"/>
              </a:ext>
            </a:extLst>
          </p:cNvPr>
          <p:cNvSpPr txBox="1"/>
          <p:nvPr/>
        </p:nvSpPr>
        <p:spPr>
          <a:xfrm>
            <a:off x="8189843" y="5625548"/>
            <a:ext cx="3786026" cy="461665"/>
          </a:xfrm>
          <a:prstGeom prst="rect">
            <a:avLst/>
          </a:prstGeom>
          <a:noFill/>
        </p:spPr>
        <p:txBody>
          <a:bodyPr wrap="square" rtlCol="0">
            <a:spAutoFit/>
          </a:bodyPr>
          <a:lstStyle/>
          <a:p>
            <a:r>
              <a:rPr lang="en-US" sz="1200" dirty="0"/>
              <a:t>https://www.whoa.com/what-businesses-need-to-know-about-pci-compliance-and-the-cloud/</a:t>
            </a:r>
          </a:p>
        </p:txBody>
      </p:sp>
    </p:spTree>
    <p:extLst>
      <p:ext uri="{BB962C8B-B14F-4D97-AF65-F5344CB8AC3E}">
        <p14:creationId xmlns:p14="http://schemas.microsoft.com/office/powerpoint/2010/main" val="2647908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32C1-7A8E-4AFE-AB55-FE3F679B4673}"/>
              </a:ext>
            </a:extLst>
          </p:cNvPr>
          <p:cNvSpPr>
            <a:spLocks noGrp="1"/>
          </p:cNvSpPr>
          <p:nvPr>
            <p:ph type="title"/>
          </p:nvPr>
        </p:nvSpPr>
        <p:spPr>
          <a:xfrm>
            <a:off x="-1" y="-266007"/>
            <a:ext cx="6460113" cy="1492134"/>
          </a:xfrm>
        </p:spPr>
        <p:txBody>
          <a:bodyPr vert="horz" lIns="91440" tIns="45720" rIns="91440" bIns="45720" rtlCol="0" anchor="b">
            <a:normAutofit fontScale="90000"/>
          </a:bodyPr>
          <a:lstStyle/>
          <a:p>
            <a:pPr lvl="0">
              <a:lnSpc>
                <a:spcPct val="100000"/>
              </a:lnSpc>
              <a:spcBef>
                <a:spcPts val="0"/>
              </a:spcBef>
              <a:defRPr/>
            </a:pPr>
            <a:br>
              <a:rPr lang="en-US" sz="2800" b="1" dirty="0">
                <a:solidFill>
                  <a:srgbClr val="FF0000"/>
                </a:solidFill>
                <a:latin typeface="+mn-lt"/>
              </a:rPr>
            </a:br>
            <a:br>
              <a:rPr lang="en-US" sz="2800" dirty="0"/>
            </a:br>
            <a:br>
              <a:rPr lang="en-US" sz="2800" b="1" dirty="0">
                <a:solidFill>
                  <a:srgbClr val="FF0000"/>
                </a:solidFill>
                <a:latin typeface="+mn-lt"/>
              </a:rPr>
            </a:br>
            <a:r>
              <a:rPr lang="en-US" sz="2800" b="1" kern="1200" dirty="0">
                <a:solidFill>
                  <a:srgbClr val="FF0000"/>
                </a:solidFill>
                <a:latin typeface="Times New Roman" panose="02020603050405020304" pitchFamily="18" charset="0"/>
                <a:cs typeface="Times New Roman" panose="02020603050405020304" pitchFamily="18" charset="0"/>
              </a:rPr>
              <a:t> </a:t>
            </a:r>
            <a:br>
              <a:rPr lang="en-US" sz="2800" b="1" kern="1200" dirty="0">
                <a:solidFill>
                  <a:srgbClr val="FF0000"/>
                </a:solidFill>
                <a:latin typeface="Times New Roman" panose="02020603050405020304" pitchFamily="18" charset="0"/>
                <a:cs typeface="Times New Roman" panose="02020603050405020304" pitchFamily="18" charset="0"/>
              </a:rPr>
            </a:br>
            <a:r>
              <a:rPr kumimoji="0" lang="en-CA" sz="40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Topic: Regulation and Policy</a:t>
            </a:r>
            <a:br>
              <a:rPr kumimoji="0" lang="en-CA" sz="3200" b="1" i="0" u="none" strike="noStrike" kern="1200" cap="none" spc="0" normalizeH="0" baseline="0" noProof="0" dirty="0">
                <a:ln>
                  <a:noFill/>
                </a:ln>
                <a:solidFill>
                  <a:srgbClr val="FF0000"/>
                </a:solidFill>
                <a:effectLst/>
                <a:uLnTx/>
                <a:uFillTx/>
                <a:latin typeface="Calibri" panose="020F0502020204030204"/>
                <a:ea typeface="+mn-ea"/>
                <a:cs typeface="Times New Roman" panose="02020603050405020304" pitchFamily="18" charset="0"/>
              </a:rPr>
            </a:br>
            <a:endParaRPr lang="en-US" sz="3600" b="1" kern="1200" dirty="0">
              <a:latin typeface="+mn-lt"/>
              <a:ea typeface="+mj-ea"/>
              <a:cs typeface="+mj-cs"/>
            </a:endParaRPr>
          </a:p>
        </p:txBody>
      </p:sp>
      <p:sp>
        <p:nvSpPr>
          <p:cNvPr id="4" name="TextBox 3">
            <a:extLst>
              <a:ext uri="{FF2B5EF4-FFF2-40B4-BE49-F238E27FC236}">
                <a16:creationId xmlns:a16="http://schemas.microsoft.com/office/drawing/2014/main" id="{5986B04C-3BEE-4473-8137-6134F8FD973A}"/>
              </a:ext>
            </a:extLst>
          </p:cNvPr>
          <p:cNvSpPr txBox="1"/>
          <p:nvPr/>
        </p:nvSpPr>
        <p:spPr>
          <a:xfrm>
            <a:off x="-1" y="893619"/>
            <a:ext cx="9780105" cy="5964368"/>
          </a:xfrm>
          <a:prstGeom prst="rect">
            <a:avLst/>
          </a:prstGeom>
        </p:spPr>
        <p:txBody>
          <a:bodyPr vert="horz" lIns="91440" tIns="45720" rIns="91440" bIns="45720" rtlCol="0" anchor="t">
            <a:normAutofit fontScale="92500" lnSpcReduction="20000"/>
          </a:bodyPr>
          <a:lstStyle/>
          <a:p>
            <a:pPr marL="342900" indent="-342900">
              <a:lnSpc>
                <a:spcPct val="90000"/>
              </a:lnSpc>
              <a:spcAft>
                <a:spcPts val="600"/>
              </a:spcAft>
              <a:buClr>
                <a:srgbClr val="C00000"/>
              </a:buClr>
              <a:buFont typeface="Arial" panose="020B0604020202020204" pitchFamily="34" charset="0"/>
              <a:buChar char="•"/>
            </a:pPr>
            <a:r>
              <a:rPr lang="en-US" sz="2600" dirty="0">
                <a:solidFill>
                  <a:srgbClr val="FF0000"/>
                </a:solidFill>
                <a:latin typeface="Times New Roman" panose="02020603050405020304" pitchFamily="18" charset="0"/>
                <a:cs typeface="Times New Roman" panose="02020603050405020304" pitchFamily="18" charset="0"/>
              </a:rPr>
              <a:t>NBDIF</a:t>
            </a:r>
            <a:r>
              <a:rPr lang="en-US" sz="2600" dirty="0">
                <a:latin typeface="Times New Roman" panose="02020603050405020304" pitchFamily="18" charset="0"/>
                <a:cs typeface="Times New Roman" panose="02020603050405020304" pitchFamily="18" charset="0"/>
              </a:rPr>
              <a:t>: NIST Big Data Interoperability Framework</a:t>
            </a:r>
          </a:p>
          <a:p>
            <a:pPr marL="342900" indent="-342900">
              <a:lnSpc>
                <a:spcPct val="90000"/>
              </a:lnSpc>
              <a:spcAft>
                <a:spcPts val="600"/>
              </a:spcAft>
              <a:buClr>
                <a:srgbClr val="C00000"/>
              </a:buClr>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(NIST SP) 1500-4r2Security and Privacy -Volume 4</a:t>
            </a:r>
          </a:p>
          <a:p>
            <a:pPr marL="342900" indent="-342900" rtl="0">
              <a:spcBef>
                <a:spcPts val="0"/>
              </a:spcBef>
              <a:spcAft>
                <a:spcPts val="0"/>
              </a:spcAft>
              <a:buClr>
                <a:srgbClr val="FF0000"/>
              </a:buClr>
              <a:buFont typeface="Arial" panose="020B0604020202020204" pitchFamily="34" charset="0"/>
              <a:buChar char="•"/>
            </a:pPr>
            <a:r>
              <a:rPr lang="en-US" sz="2600" b="1" i="0" u="none" strike="noStrike" dirty="0">
                <a:solidFill>
                  <a:srgbClr val="FF0000"/>
                </a:solidFill>
                <a:effectLst/>
                <a:latin typeface="Times New Roman" panose="02020603050405020304" pitchFamily="18" charset="0"/>
                <a:cs typeface="Times New Roman" panose="02020603050405020304" pitchFamily="18" charset="0"/>
              </a:rPr>
              <a:t>Policies</a:t>
            </a:r>
            <a:endParaRPr lang="en-US" sz="2600" b="1" dirty="0">
              <a:effectLst/>
              <a:latin typeface="Times New Roman" panose="02020603050405020304" pitchFamily="18" charset="0"/>
              <a:cs typeface="Times New Roman" panose="02020603050405020304" pitchFamily="18" charset="0"/>
            </a:endParaRPr>
          </a:p>
          <a:p>
            <a:pPr marL="457200" indent="-457200" rtl="0" fontAlgn="base">
              <a:spcBef>
                <a:spcPts val="0"/>
              </a:spcBef>
              <a:spcAft>
                <a:spcPts val="0"/>
              </a:spcAft>
              <a:buClr>
                <a:srgbClr val="FF0000"/>
              </a:buClr>
              <a:buFont typeface="+mj-lt"/>
              <a:buAutoNum type="arabicParenR"/>
            </a:pPr>
            <a:r>
              <a:rPr lang="en-US" sz="2600" b="0" i="0" u="none" strike="noStrike" dirty="0">
                <a:solidFill>
                  <a:srgbClr val="000000"/>
                </a:solidFill>
                <a:effectLst/>
                <a:latin typeface="Times New Roman" panose="02020603050405020304" pitchFamily="18" charset="0"/>
                <a:cs typeface="Times New Roman" panose="02020603050405020304" pitchFamily="18" charset="0"/>
              </a:rPr>
              <a:t>NIST 800-171</a:t>
            </a:r>
            <a:endParaRPr lang="en-US" sz="2600" b="0" i="0" u="none" strike="noStrike" dirty="0">
              <a:solidFill>
                <a:srgbClr val="FF0000"/>
              </a:solidFill>
              <a:effectLst/>
              <a:latin typeface="Times New Roman" panose="02020603050405020304" pitchFamily="18" charset="0"/>
              <a:cs typeface="Times New Roman" panose="02020603050405020304" pitchFamily="18" charset="0"/>
            </a:endParaRPr>
          </a:p>
          <a:p>
            <a:pPr marL="457200" indent="-457200" rtl="0" fontAlgn="base">
              <a:spcBef>
                <a:spcPts val="0"/>
              </a:spcBef>
              <a:spcAft>
                <a:spcPts val="0"/>
              </a:spcAft>
              <a:buClr>
                <a:srgbClr val="FF0000"/>
              </a:buClr>
              <a:buFont typeface="+mj-lt"/>
              <a:buAutoNum type="arabicParenR"/>
            </a:pPr>
            <a:r>
              <a:rPr lang="en-US" sz="2600" b="0" i="0" u="none" strike="noStrike" dirty="0">
                <a:solidFill>
                  <a:srgbClr val="000000"/>
                </a:solidFill>
                <a:effectLst/>
                <a:latin typeface="Times New Roman" panose="02020603050405020304" pitchFamily="18" charset="0"/>
                <a:cs typeface="Times New Roman" panose="02020603050405020304" pitchFamily="18" charset="0"/>
              </a:rPr>
              <a:t>NIST 800-53</a:t>
            </a:r>
            <a:endParaRPr lang="en-US" sz="2600" b="0" i="0" u="none" strike="noStrike" dirty="0">
              <a:solidFill>
                <a:srgbClr val="FF0000"/>
              </a:solidFill>
              <a:effectLst/>
              <a:latin typeface="Times New Roman" panose="02020603050405020304" pitchFamily="18" charset="0"/>
              <a:cs typeface="Times New Roman" panose="02020603050405020304" pitchFamily="18" charset="0"/>
            </a:endParaRPr>
          </a:p>
          <a:p>
            <a:pPr marL="457200" indent="-457200" rtl="0" fontAlgn="base">
              <a:spcBef>
                <a:spcPts val="0"/>
              </a:spcBef>
              <a:spcAft>
                <a:spcPts val="0"/>
              </a:spcAft>
              <a:buClr>
                <a:srgbClr val="FF0000"/>
              </a:buClr>
              <a:buFont typeface="+mj-lt"/>
              <a:buAutoNum type="arabicParenR"/>
            </a:pPr>
            <a:r>
              <a:rPr lang="en-US" sz="2600" b="0" i="0" u="none" strike="noStrike" dirty="0">
                <a:solidFill>
                  <a:srgbClr val="000000"/>
                </a:solidFill>
                <a:effectLst/>
                <a:latin typeface="Times New Roman" panose="02020603050405020304" pitchFamily="18" charset="0"/>
                <a:cs typeface="Times New Roman" panose="02020603050405020304" pitchFamily="18" charset="0"/>
              </a:rPr>
              <a:t>FIPS 199</a:t>
            </a:r>
            <a:endParaRPr lang="en-US" sz="2600" b="0" i="0" u="none" strike="noStrike" dirty="0">
              <a:solidFill>
                <a:srgbClr val="FF0000"/>
              </a:solidFill>
              <a:effectLst/>
              <a:latin typeface="Times New Roman" panose="02020603050405020304" pitchFamily="18" charset="0"/>
              <a:cs typeface="Times New Roman" panose="02020603050405020304" pitchFamily="18" charset="0"/>
            </a:endParaRPr>
          </a:p>
          <a:p>
            <a:pPr marL="457200" indent="-457200" rtl="0" fontAlgn="base">
              <a:spcBef>
                <a:spcPts val="0"/>
              </a:spcBef>
              <a:spcAft>
                <a:spcPts val="0"/>
              </a:spcAft>
              <a:buClr>
                <a:srgbClr val="FF0000"/>
              </a:buClr>
              <a:buFont typeface="+mj-lt"/>
              <a:buAutoNum type="arabicParenR"/>
            </a:pPr>
            <a:r>
              <a:rPr lang="en-US" sz="2600" b="0" i="0" u="none" strike="noStrike" dirty="0">
                <a:solidFill>
                  <a:srgbClr val="000000"/>
                </a:solidFill>
                <a:effectLst/>
                <a:latin typeface="Times New Roman" panose="02020603050405020304" pitchFamily="18" charset="0"/>
                <a:cs typeface="Times New Roman" panose="02020603050405020304" pitchFamily="18" charset="0"/>
              </a:rPr>
              <a:t>FIPS 200</a:t>
            </a:r>
          </a:p>
          <a:p>
            <a:pPr marL="457200" indent="-457200" rtl="0" fontAlgn="base">
              <a:spcBef>
                <a:spcPts val="0"/>
              </a:spcBef>
              <a:spcAft>
                <a:spcPts val="0"/>
              </a:spcAft>
              <a:buClr>
                <a:srgbClr val="FF0000"/>
              </a:buClr>
              <a:buFont typeface="+mj-lt"/>
              <a:buAutoNum type="arabicParenR"/>
            </a:pPr>
            <a:endParaRPr lang="en-US" sz="2600" dirty="0">
              <a:latin typeface="Times New Roman" panose="02020603050405020304" pitchFamily="18" charset="0"/>
              <a:cs typeface="Times New Roman" panose="02020603050405020304" pitchFamily="18" charset="0"/>
            </a:endParaRPr>
          </a:p>
          <a:p>
            <a:pPr>
              <a:lnSpc>
                <a:spcPct val="150000"/>
              </a:lnSpc>
              <a:spcAft>
                <a:spcPts val="600"/>
              </a:spcAft>
            </a:pPr>
            <a:r>
              <a:rPr lang="en-US" sz="2600" b="1" dirty="0">
                <a:latin typeface="Times New Roman" panose="02020603050405020304" pitchFamily="18" charset="0"/>
                <a:cs typeface="Times New Roman" panose="02020603050405020304" pitchFamily="18" charset="0"/>
              </a:rPr>
              <a:t>1-</a:t>
            </a:r>
            <a:r>
              <a:rPr lang="en-CA" sz="1800" dirty="0">
                <a:solidFill>
                  <a:srgbClr val="4472C4"/>
                </a:solidFill>
                <a:effectLst/>
                <a:latin typeface="Calibri" panose="020F0502020204030204" pitchFamily="34" charset="0"/>
                <a:ea typeface="Calibri" panose="020F0502020204030204" pitchFamily="34" charset="0"/>
                <a:cs typeface="Arial" panose="020B0604020202020204" pitchFamily="34" charset="0"/>
              </a:rPr>
              <a:t> </a:t>
            </a:r>
            <a:r>
              <a:rPr lang="en-CA" sz="3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Conceptual Security and Privacy Taxonomy </a:t>
            </a:r>
            <a:endParaRPr lang="en-US" sz="3000" b="1" dirty="0">
              <a:solidFill>
                <a:srgbClr val="FF0000"/>
              </a:solidFill>
              <a:latin typeface="Times New Roman" panose="02020603050405020304" pitchFamily="18" charset="0"/>
              <a:cs typeface="Times New Roman" panose="02020603050405020304" pitchFamily="18" charset="0"/>
            </a:endParaRPr>
          </a:p>
          <a:p>
            <a:pPr>
              <a:lnSpc>
                <a:spcPct val="150000"/>
              </a:lnSpc>
              <a:spcAft>
                <a:spcPts val="600"/>
              </a:spcAft>
            </a:pPr>
            <a:r>
              <a:rPr lang="en-US" sz="2600" dirty="0">
                <a:latin typeface="Times New Roman" panose="02020603050405020304" pitchFamily="18" charset="0"/>
                <a:cs typeface="Times New Roman" panose="02020603050405020304" pitchFamily="18" charset="0"/>
              </a:rPr>
              <a:t>confidentiality of personal data</a:t>
            </a:r>
          </a:p>
          <a:p>
            <a:pPr marL="457200" indent="-457200">
              <a:lnSpc>
                <a:spcPct val="150000"/>
              </a:lnSpc>
              <a:spcAft>
                <a:spcPts val="600"/>
              </a:spcAft>
              <a:buClr>
                <a:srgbClr val="FF0000"/>
              </a:buClr>
              <a:buSzPct val="107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integrity and validation of personal data.</a:t>
            </a:r>
          </a:p>
          <a:p>
            <a:pPr marL="457200" indent="-457200">
              <a:lnSpc>
                <a:spcPct val="150000"/>
              </a:lnSpc>
              <a:spcAft>
                <a:spcPts val="600"/>
              </a:spcAft>
              <a:buClr>
                <a:srgbClr val="FF0000"/>
              </a:buClr>
              <a:buSzPct val="107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availability personal data, Public policy, social, and cross-organizational</a:t>
            </a:r>
          </a:p>
          <a:p>
            <a:pPr marL="457200" indent="-457200">
              <a:lnSpc>
                <a:spcPct val="150000"/>
              </a:lnSpc>
              <a:spcAft>
                <a:spcPts val="600"/>
              </a:spcAft>
              <a:buClr>
                <a:srgbClr val="FF0000"/>
              </a:buClr>
              <a:buSzPct val="107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protection the specific Big Data and privacy &amp; data protection requirements</a:t>
            </a:r>
          </a:p>
          <a:p>
            <a:pPr>
              <a:lnSpc>
                <a:spcPct val="90000"/>
              </a:lnSpc>
              <a:spcAft>
                <a:spcPts val="600"/>
              </a:spcAft>
            </a:pPr>
            <a:endParaRPr lang="en-US" sz="1100" dirty="0"/>
          </a:p>
        </p:txBody>
      </p:sp>
      <p:sp>
        <p:nvSpPr>
          <p:cNvPr id="5" name="Slide Number Placeholder 4">
            <a:extLst>
              <a:ext uri="{FF2B5EF4-FFF2-40B4-BE49-F238E27FC236}">
                <a16:creationId xmlns:a16="http://schemas.microsoft.com/office/drawing/2014/main" id="{BFBD60EB-C403-4F60-B2A1-74DC68D956ED}"/>
              </a:ext>
            </a:extLst>
          </p:cNvPr>
          <p:cNvSpPr>
            <a:spLocks noGrp="1"/>
          </p:cNvSpPr>
          <p:nvPr>
            <p:ph type="sldNum" sz="quarter" idx="12"/>
          </p:nvPr>
        </p:nvSpPr>
        <p:spPr/>
        <p:txBody>
          <a:bodyPr/>
          <a:lstStyle/>
          <a:p>
            <a:fld id="{03E05538-DF82-4954-A07B-C4B85807C66A}" type="slidenum">
              <a:rPr lang="en-CA" smtClean="0"/>
              <a:t>11</a:t>
            </a:fld>
            <a:endParaRPr lang="en-CA"/>
          </a:p>
        </p:txBody>
      </p:sp>
      <p:pic>
        <p:nvPicPr>
          <p:cNvPr id="6" name="Picture 5">
            <a:extLst>
              <a:ext uri="{FF2B5EF4-FFF2-40B4-BE49-F238E27FC236}">
                <a16:creationId xmlns:a16="http://schemas.microsoft.com/office/drawing/2014/main" id="{DDE203A5-412C-4E9D-9C84-100463A092CF}"/>
              </a:ext>
            </a:extLst>
          </p:cNvPr>
          <p:cNvPicPr>
            <a:picLocks noChangeAspect="1"/>
          </p:cNvPicPr>
          <p:nvPr/>
        </p:nvPicPr>
        <p:blipFill>
          <a:blip r:embed="rId3"/>
          <a:stretch>
            <a:fillRect/>
          </a:stretch>
        </p:blipFill>
        <p:spPr>
          <a:xfrm>
            <a:off x="7822095" y="381307"/>
            <a:ext cx="4320209" cy="4031667"/>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9EADF03C-7489-44DB-AD60-3FAB2B04DF27}"/>
              </a:ext>
            </a:extLst>
          </p:cNvPr>
          <p:cNvSpPr txBox="1"/>
          <p:nvPr/>
        </p:nvSpPr>
        <p:spPr>
          <a:xfrm>
            <a:off x="8249478" y="4631635"/>
            <a:ext cx="3942522" cy="253916"/>
          </a:xfrm>
          <a:prstGeom prst="rect">
            <a:avLst/>
          </a:prstGeom>
          <a:noFill/>
        </p:spPr>
        <p:txBody>
          <a:bodyPr wrap="square" rtlCol="0">
            <a:spAutoFit/>
          </a:bodyPr>
          <a:lstStyle/>
          <a:p>
            <a:r>
              <a:rPr lang="en-US" sz="1050" dirty="0"/>
              <a:t>https://www.nist.gov/blogs/blogrige/challenge-information-analytics</a:t>
            </a:r>
          </a:p>
        </p:txBody>
      </p:sp>
    </p:spTree>
    <p:extLst>
      <p:ext uri="{BB962C8B-B14F-4D97-AF65-F5344CB8AC3E}">
        <p14:creationId xmlns:p14="http://schemas.microsoft.com/office/powerpoint/2010/main" val="156035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E6F418-5B84-448F-9659-07BC54A75E22}"/>
              </a:ext>
            </a:extLst>
          </p:cNvPr>
          <p:cNvSpPr>
            <a:spLocks noGrp="1"/>
          </p:cNvSpPr>
          <p:nvPr>
            <p:ph type="sldNum" sz="quarter" idx="12"/>
          </p:nvPr>
        </p:nvSpPr>
        <p:spPr/>
        <p:txBody>
          <a:bodyPr/>
          <a:lstStyle/>
          <a:p>
            <a:fld id="{03E05538-DF82-4954-A07B-C4B85807C66A}" type="slidenum">
              <a:rPr lang="en-CA" smtClean="0"/>
              <a:t>12</a:t>
            </a:fld>
            <a:endParaRPr lang="en-CA"/>
          </a:p>
        </p:txBody>
      </p:sp>
      <p:sp>
        <p:nvSpPr>
          <p:cNvPr id="4" name="TextBox 3">
            <a:extLst>
              <a:ext uri="{FF2B5EF4-FFF2-40B4-BE49-F238E27FC236}">
                <a16:creationId xmlns:a16="http://schemas.microsoft.com/office/drawing/2014/main" id="{B31456B6-9213-42FA-B69B-F48A5AA6D2EF}"/>
              </a:ext>
            </a:extLst>
          </p:cNvPr>
          <p:cNvSpPr txBox="1"/>
          <p:nvPr/>
        </p:nvSpPr>
        <p:spPr>
          <a:xfrm>
            <a:off x="189995" y="1246908"/>
            <a:ext cx="8942381" cy="4406847"/>
          </a:xfrm>
          <a:prstGeom prst="rect">
            <a:avLst/>
          </a:prstGeom>
          <a:noFill/>
        </p:spPr>
        <p:txBody>
          <a:bodyPr wrap="square">
            <a:spAutoFit/>
          </a:bodyPr>
          <a:lstStyle/>
          <a:p>
            <a:pPr>
              <a:lnSpc>
                <a:spcPct val="90000"/>
              </a:lnSpc>
              <a:spcAft>
                <a:spcPts val="600"/>
              </a:spcAft>
            </a:pPr>
            <a:r>
              <a:rPr lang="en-US" sz="2800" b="1" dirty="0">
                <a:latin typeface="Times New Roman" panose="02020603050405020304" pitchFamily="18" charset="0"/>
                <a:cs typeface="Times New Roman" panose="02020603050405020304" pitchFamily="18" charset="0"/>
              </a:rPr>
              <a:t>2-</a:t>
            </a:r>
            <a:r>
              <a:rPr lang="en-CA" sz="1800" dirty="0">
                <a:solidFill>
                  <a:srgbClr val="4472C4"/>
                </a:solidFill>
                <a:effectLst/>
                <a:latin typeface="Calibri" panose="020F0502020204030204" pitchFamily="34" charset="0"/>
                <a:ea typeface="Calibri" panose="020F0502020204030204" pitchFamily="34" charset="0"/>
                <a:cs typeface="Arial" panose="020B0604020202020204" pitchFamily="34" charset="0"/>
              </a:rPr>
              <a:t> </a:t>
            </a:r>
            <a:r>
              <a:rPr lang="en-CA" sz="2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operational security and privacy taxonomy</a:t>
            </a:r>
          </a:p>
          <a:p>
            <a:pPr marL="285750" indent="-285750">
              <a:lnSpc>
                <a:spcPct val="90000"/>
              </a:lnSpc>
              <a:spcAft>
                <a:spcPts val="600"/>
              </a:spcAft>
              <a:buClr>
                <a:srgbClr val="FF0000"/>
              </a:buClr>
              <a:buFont typeface="Arial" panose="020B0604020202020204" pitchFamily="34" charset="0"/>
              <a:buChar char="•"/>
            </a:pPr>
            <a:r>
              <a:rPr lang="en-CA" sz="1800" dirty="0">
                <a:solidFill>
                  <a:srgbClr val="4472C4"/>
                </a:solidFill>
                <a:effectLst/>
                <a:latin typeface="Calibri" panose="020F0502020204030204" pitchFamily="34" charset="0"/>
                <a:ea typeface="Calibri" panose="020F0502020204030204" pitchFamily="34" charset="0"/>
                <a:cs typeface="Arial" panose="020B0604020202020204" pitchFamily="34" charset="0"/>
              </a:rPr>
              <a:t> </a:t>
            </a:r>
            <a:r>
              <a:rPr lang="en-US" sz="2800" dirty="0">
                <a:latin typeface="Times New Roman" panose="02020603050405020304" pitchFamily="18" charset="0"/>
                <a:cs typeface="Times New Roman" panose="02020603050405020304" pitchFamily="18" charset="0"/>
              </a:rPr>
              <a:t>Device and Application Registration</a:t>
            </a:r>
          </a:p>
          <a:p>
            <a:pPr marL="457200" indent="-457200">
              <a:lnSpc>
                <a:spcPct val="150000"/>
              </a:lnSpc>
              <a:spcAft>
                <a:spcPts val="600"/>
              </a:spcAft>
              <a:buClr>
                <a:srgbClr val="FF0000"/>
              </a:buClr>
              <a:buSzPct val="109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Identity and Access Management</a:t>
            </a:r>
          </a:p>
          <a:p>
            <a:pPr marL="457200" indent="-457200">
              <a:lnSpc>
                <a:spcPct val="150000"/>
              </a:lnSpc>
              <a:spcAft>
                <a:spcPts val="600"/>
              </a:spcAft>
              <a:buClr>
                <a:srgbClr val="FF0000"/>
              </a:buClr>
              <a:buSzPct val="109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Data Governance: administering, or formalizing, discipline (behavior patterns)</a:t>
            </a:r>
          </a:p>
          <a:p>
            <a:pPr marL="457200" indent="-457200">
              <a:lnSpc>
                <a:spcPct val="150000"/>
              </a:lnSpc>
              <a:spcAft>
                <a:spcPts val="600"/>
              </a:spcAft>
              <a:buClr>
                <a:srgbClr val="FF0000"/>
              </a:buClr>
              <a:buSzPct val="109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Infrastructure Management;</a:t>
            </a:r>
          </a:p>
          <a:p>
            <a:pPr marL="457200" indent="-457200">
              <a:lnSpc>
                <a:spcPct val="150000"/>
              </a:lnSpc>
              <a:spcAft>
                <a:spcPts val="600"/>
              </a:spcAft>
              <a:buClr>
                <a:srgbClr val="FF0000"/>
              </a:buClr>
              <a:buSzPct val="109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Risk and Accountability</a:t>
            </a:r>
          </a:p>
        </p:txBody>
      </p:sp>
      <p:sp>
        <p:nvSpPr>
          <p:cNvPr id="6" name="TextBox 5">
            <a:extLst>
              <a:ext uri="{FF2B5EF4-FFF2-40B4-BE49-F238E27FC236}">
                <a16:creationId xmlns:a16="http://schemas.microsoft.com/office/drawing/2014/main" id="{14163D8F-ED9C-4069-92A2-1000B2751CE4}"/>
              </a:ext>
            </a:extLst>
          </p:cNvPr>
          <p:cNvSpPr txBox="1"/>
          <p:nvPr/>
        </p:nvSpPr>
        <p:spPr>
          <a:xfrm>
            <a:off x="189995" y="429449"/>
            <a:ext cx="9139843" cy="646331"/>
          </a:xfrm>
          <a:prstGeom prst="rect">
            <a:avLst/>
          </a:prstGeom>
          <a:noFill/>
        </p:spPr>
        <p:txBody>
          <a:bodyPr wrap="square">
            <a:spAutoFit/>
          </a:bodyPr>
          <a:lstStyle/>
          <a:p>
            <a:r>
              <a:rPr lang="en-US" sz="3600" b="1" i="0" u="none" strike="noStrike" dirty="0">
                <a:solidFill>
                  <a:srgbClr val="FF0000"/>
                </a:solidFill>
                <a:effectLst/>
                <a:latin typeface="Times New Roman" panose="02020603050405020304" pitchFamily="18" charset="0"/>
                <a:cs typeface="Times New Roman" panose="02020603050405020304" pitchFamily="18" charset="0"/>
              </a:rPr>
              <a:t>Topic: Regulation and Policy</a:t>
            </a:r>
            <a:endParaRPr lang="en-US" sz="3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66F82FA-5D32-45E6-89D3-CD2ECF515A5D}"/>
              </a:ext>
            </a:extLst>
          </p:cNvPr>
          <p:cNvPicPr>
            <a:picLocks noChangeAspect="1"/>
          </p:cNvPicPr>
          <p:nvPr/>
        </p:nvPicPr>
        <p:blipFill>
          <a:blip r:embed="rId3"/>
          <a:stretch>
            <a:fillRect/>
          </a:stretch>
        </p:blipFill>
        <p:spPr>
          <a:xfrm>
            <a:off x="7668491" y="136525"/>
            <a:ext cx="4523510" cy="5377069"/>
          </a:xfrm>
          <a:prstGeom prst="rect">
            <a:avLst/>
          </a:prstGeom>
        </p:spPr>
      </p:pic>
      <p:sp>
        <p:nvSpPr>
          <p:cNvPr id="8" name="TextBox 7">
            <a:extLst>
              <a:ext uri="{FF2B5EF4-FFF2-40B4-BE49-F238E27FC236}">
                <a16:creationId xmlns:a16="http://schemas.microsoft.com/office/drawing/2014/main" id="{8FA29D05-2D86-45A6-A720-AA5103DA8F1B}"/>
              </a:ext>
            </a:extLst>
          </p:cNvPr>
          <p:cNvSpPr txBox="1"/>
          <p:nvPr/>
        </p:nvSpPr>
        <p:spPr>
          <a:xfrm>
            <a:off x="7431665" y="4868254"/>
            <a:ext cx="4760335" cy="523220"/>
          </a:xfrm>
          <a:prstGeom prst="rect">
            <a:avLst/>
          </a:prstGeom>
          <a:noFill/>
        </p:spPr>
        <p:txBody>
          <a:bodyPr wrap="square" rtlCol="0">
            <a:spAutoFit/>
          </a:bodyPr>
          <a:lstStyle/>
          <a:p>
            <a:r>
              <a:rPr lang="en-US" sz="1400" dirty="0"/>
              <a:t>https://citysecuritymagazine.com/security-technology/big-data-analytics-in-security</a:t>
            </a:r>
            <a:r>
              <a:rPr lang="en-US" sz="1000" dirty="0"/>
              <a:t>/</a:t>
            </a:r>
          </a:p>
        </p:txBody>
      </p:sp>
    </p:spTree>
    <p:extLst>
      <p:ext uri="{BB962C8B-B14F-4D97-AF65-F5344CB8AC3E}">
        <p14:creationId xmlns:p14="http://schemas.microsoft.com/office/powerpoint/2010/main" val="1804203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BDBFC74-4DB7-4FAD-AE61-E2B7C8575441}"/>
              </a:ext>
            </a:extLst>
          </p:cNvPr>
          <p:cNvSpPr>
            <a:spLocks noGrp="1"/>
          </p:cNvSpPr>
          <p:nvPr>
            <p:ph type="title"/>
          </p:nvPr>
        </p:nvSpPr>
        <p:spPr>
          <a:xfrm>
            <a:off x="838200" y="365125"/>
            <a:ext cx="5393361" cy="1325563"/>
          </a:xfrm>
        </p:spPr>
        <p:txBody>
          <a:bodyPr>
            <a:normAutofit/>
          </a:bodyPr>
          <a:lstStyle/>
          <a:p>
            <a:r>
              <a:rPr lang="en-CA" dirty="0">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15B1CD93-D732-4BA2-8421-E72F4CDEFFE4}"/>
              </a:ext>
            </a:extLst>
          </p:cNvPr>
          <p:cNvSpPr>
            <a:spLocks noGrp="1"/>
          </p:cNvSpPr>
          <p:nvPr>
            <p:ph idx="1"/>
          </p:nvPr>
        </p:nvSpPr>
        <p:spPr>
          <a:xfrm>
            <a:off x="152362" y="1530625"/>
            <a:ext cx="6079200" cy="4934953"/>
          </a:xfrm>
        </p:spPr>
        <p:txBody>
          <a:bodyPr>
            <a:normAutofit/>
          </a:bodyPr>
          <a:lstStyle/>
          <a:p>
            <a:pPr algn="just"/>
            <a:r>
              <a:rPr lang="en-US" sz="2200" dirty="0">
                <a:latin typeface="Times New Roman" panose="02020603050405020304" pitchFamily="18" charset="0"/>
                <a:cs typeface="Times New Roman" panose="02020603050405020304" pitchFamily="18" charset="0"/>
              </a:rPr>
              <a:t>Big data is one of the modern phenomena in the world that has opened a new window on the IT industry, but in addition to these benefits, there is a need to strengthen the security and protection infrastructure for big data and a list of issues related to big data security. It is still growing. There are many privacy concerns and government regulations for big data platforms. However, organizations and private users do not always know what their information is about and where the data is stored. Therefore, in recent years, we have made many efforts to grow and develop security infrastructure, as well as stricter rules and regulations for big data security.</a:t>
            </a:r>
            <a:endParaRPr lang="en-CA"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9AA3CE6-24BA-4C50-8DDF-255050F92FB3}"/>
              </a:ext>
            </a:extLst>
          </p:cNvPr>
          <p:cNvPicPr>
            <a:picLocks noChangeAspect="1"/>
          </p:cNvPicPr>
          <p:nvPr/>
        </p:nvPicPr>
        <p:blipFill rotWithShape="1">
          <a:blip r:embed="rId3"/>
          <a:srcRect l="9684" r="34067" b="2"/>
          <a:stretch/>
        </p:blipFill>
        <p:spPr>
          <a:xfrm>
            <a:off x="6749934" y="758514"/>
            <a:ext cx="4747223"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D985113-59C7-4E68-8A28-99D65FDF0E8B}"/>
              </a:ext>
            </a:extLst>
          </p:cNvPr>
          <p:cNvSpPr>
            <a:spLocks noGrp="1"/>
          </p:cNvSpPr>
          <p:nvPr>
            <p:ph type="sldNum" sz="quarter" idx="12"/>
          </p:nvPr>
        </p:nvSpPr>
        <p:spPr/>
        <p:txBody>
          <a:bodyPr/>
          <a:lstStyle/>
          <a:p>
            <a:fld id="{03E05538-DF82-4954-A07B-C4B85807C66A}" type="slidenum">
              <a:rPr lang="en-CA" smtClean="0"/>
              <a:t>13</a:t>
            </a:fld>
            <a:endParaRPr lang="en-CA"/>
          </a:p>
        </p:txBody>
      </p:sp>
    </p:spTree>
    <p:extLst>
      <p:ext uri="{BB962C8B-B14F-4D97-AF65-F5344CB8AC3E}">
        <p14:creationId xmlns:p14="http://schemas.microsoft.com/office/powerpoint/2010/main" val="40523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8587D3-C0D5-473F-9DB4-A911866BD3A2}"/>
              </a:ext>
            </a:extLst>
          </p:cNvPr>
          <p:cNvSpPr>
            <a:spLocks noGrp="1"/>
          </p:cNvSpPr>
          <p:nvPr>
            <p:ph type="sldNum" sz="quarter" idx="12"/>
          </p:nvPr>
        </p:nvSpPr>
        <p:spPr/>
        <p:txBody>
          <a:bodyPr/>
          <a:lstStyle/>
          <a:p>
            <a:fld id="{03E05538-DF82-4954-A07B-C4B85807C66A}" type="slidenum">
              <a:rPr lang="en-CA" smtClean="0"/>
              <a:t>2</a:t>
            </a:fld>
            <a:endParaRPr lang="en-CA"/>
          </a:p>
        </p:txBody>
      </p:sp>
      <p:graphicFrame>
        <p:nvGraphicFramePr>
          <p:cNvPr id="3" name="Google Shape;95;p2">
            <a:extLst>
              <a:ext uri="{FF2B5EF4-FFF2-40B4-BE49-F238E27FC236}">
                <a16:creationId xmlns:a16="http://schemas.microsoft.com/office/drawing/2014/main" id="{F0111B4C-46F6-4B7C-8785-034B5F0A35B3}"/>
              </a:ext>
            </a:extLst>
          </p:cNvPr>
          <p:cNvGraphicFramePr/>
          <p:nvPr>
            <p:extLst>
              <p:ext uri="{D42A27DB-BD31-4B8C-83A1-F6EECF244321}">
                <p14:modId xmlns:p14="http://schemas.microsoft.com/office/powerpoint/2010/main" val="333409235"/>
              </p:ext>
            </p:extLst>
          </p:nvPr>
        </p:nvGraphicFramePr>
        <p:xfrm>
          <a:off x="1600200" y="1205345"/>
          <a:ext cx="8836397" cy="5290802"/>
        </p:xfrm>
        <a:graphic>
          <a:graphicData uri="http://schemas.openxmlformats.org/drawingml/2006/table">
            <a:tbl>
              <a:tblPr bandRow="1">
                <a:tableStyleId>{7DF18680-E054-41AD-8BC1-D1AEF772440D}</a:tableStyleId>
              </a:tblPr>
              <a:tblGrid>
                <a:gridCol w="3256174">
                  <a:extLst>
                    <a:ext uri="{9D8B030D-6E8A-4147-A177-3AD203B41FA5}">
                      <a16:colId xmlns:a16="http://schemas.microsoft.com/office/drawing/2014/main" val="20000"/>
                    </a:ext>
                  </a:extLst>
                </a:gridCol>
                <a:gridCol w="5580223">
                  <a:extLst>
                    <a:ext uri="{9D8B030D-6E8A-4147-A177-3AD203B41FA5}">
                      <a16:colId xmlns:a16="http://schemas.microsoft.com/office/drawing/2014/main" val="20001"/>
                    </a:ext>
                  </a:extLst>
                </a:gridCol>
              </a:tblGrid>
              <a:tr h="980404">
                <a:tc>
                  <a:txBody>
                    <a:bodyPr/>
                    <a:lstStyle/>
                    <a:p>
                      <a:pPr marL="0" marR="0" lvl="0" indent="0" algn="l" rtl="0">
                        <a:spcBef>
                          <a:spcPts val="0"/>
                        </a:spcBef>
                        <a:spcAft>
                          <a:spcPts val="0"/>
                        </a:spcAft>
                        <a:buNone/>
                      </a:pPr>
                      <a:r>
                        <a:rPr lang="en-US" sz="2400" b="1" u="none" strike="noStrike" cap="none" dirty="0">
                          <a:solidFill>
                            <a:srgbClr val="FF0000"/>
                          </a:solidFill>
                          <a:latin typeface="Times New Roman" panose="02020603050405020304" pitchFamily="18" charset="0"/>
                          <a:cs typeface="Times New Roman" panose="02020603050405020304" pitchFamily="18" charset="0"/>
                        </a:rPr>
                        <a:t>Milestone #1</a:t>
                      </a:r>
                      <a:endParaRPr sz="24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l" rtl="0">
                        <a:spcBef>
                          <a:spcPts val="0"/>
                        </a:spcBef>
                        <a:spcAft>
                          <a:spcPts val="0"/>
                        </a:spcAft>
                        <a:buNone/>
                      </a:pPr>
                      <a:r>
                        <a:rPr lang="en-US" sz="2400" b="0" dirty="0">
                          <a:solidFill>
                            <a:schemeClr val="dk1"/>
                          </a:solidFill>
                          <a:latin typeface="Times New Roman" panose="02020603050405020304" pitchFamily="18" charset="0"/>
                          <a:cs typeface="Times New Roman" panose="02020603050405020304" pitchFamily="18" charset="0"/>
                        </a:rPr>
                        <a:t>Importance of Big Data Security</a:t>
                      </a:r>
                      <a:endParaRPr sz="24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400" b="0" dirty="0">
                          <a:solidFill>
                            <a:schemeClr val="dk1"/>
                          </a:solidFill>
                          <a:latin typeface="Times New Roman" panose="02020603050405020304" pitchFamily="18" charset="0"/>
                          <a:cs typeface="Times New Roman" panose="02020603050405020304" pitchFamily="18" charset="0"/>
                        </a:rPr>
                        <a:t>Big Data Security Technologies</a:t>
                      </a:r>
                      <a:endParaRPr sz="24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0"/>
                  </a:ext>
                </a:extLst>
              </a:tr>
              <a:tr h="619542">
                <a:tc>
                  <a:txBody>
                    <a:bodyPr/>
                    <a:lstStyle/>
                    <a:p>
                      <a:pPr marL="0" marR="0" lvl="0" indent="0" algn="l" rtl="0">
                        <a:lnSpc>
                          <a:spcPct val="100000"/>
                        </a:lnSpc>
                        <a:spcBef>
                          <a:spcPts val="0"/>
                        </a:spcBef>
                        <a:spcAft>
                          <a:spcPts val="0"/>
                        </a:spcAft>
                        <a:buClr>
                          <a:srgbClr val="FF0000"/>
                        </a:buClr>
                        <a:buSzPts val="2800"/>
                        <a:buFont typeface="Calibri"/>
                        <a:buNone/>
                      </a:pPr>
                      <a:r>
                        <a:rPr lang="en-US" sz="2400" b="1" dirty="0">
                          <a:solidFill>
                            <a:srgbClr val="FF0000"/>
                          </a:solidFill>
                          <a:latin typeface="Times New Roman" panose="02020603050405020304" pitchFamily="18" charset="0"/>
                          <a:cs typeface="Times New Roman" panose="02020603050405020304" pitchFamily="18" charset="0"/>
                        </a:rPr>
                        <a:t>Milestone #2</a:t>
                      </a:r>
                      <a:endParaRPr sz="24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l" rtl="0">
                        <a:spcBef>
                          <a:spcPts val="0"/>
                        </a:spcBef>
                        <a:spcAft>
                          <a:spcPts val="0"/>
                        </a:spcAft>
                        <a:buNone/>
                      </a:pPr>
                      <a:r>
                        <a:rPr lang="en-US" sz="2400" b="0" dirty="0">
                          <a:solidFill>
                            <a:schemeClr val="dk1"/>
                          </a:solidFill>
                          <a:latin typeface="Times New Roman" panose="02020603050405020304" pitchFamily="18" charset="0"/>
                          <a:cs typeface="Times New Roman" panose="02020603050405020304" pitchFamily="18" charset="0"/>
                        </a:rPr>
                        <a:t>Big Data Security Risk</a:t>
                      </a:r>
                      <a:endParaRPr sz="24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1"/>
                  </a:ext>
                </a:extLst>
              </a:tr>
              <a:tr h="619542">
                <a:tc>
                  <a:txBody>
                    <a:bodyPr/>
                    <a:lstStyle/>
                    <a:p>
                      <a:pPr marL="0" marR="0" lvl="0" indent="0" algn="l" rtl="0">
                        <a:lnSpc>
                          <a:spcPct val="100000"/>
                        </a:lnSpc>
                        <a:spcBef>
                          <a:spcPts val="0"/>
                        </a:spcBef>
                        <a:spcAft>
                          <a:spcPts val="0"/>
                        </a:spcAft>
                        <a:buClr>
                          <a:srgbClr val="FF0000"/>
                        </a:buClr>
                        <a:buSzPts val="2800"/>
                        <a:buFont typeface="Calibri"/>
                        <a:buNone/>
                      </a:pPr>
                      <a:r>
                        <a:rPr lang="en-US" sz="2400" b="1" dirty="0">
                          <a:solidFill>
                            <a:srgbClr val="FF0000"/>
                          </a:solidFill>
                          <a:latin typeface="Times New Roman" panose="02020603050405020304" pitchFamily="18" charset="0"/>
                          <a:cs typeface="Times New Roman" panose="02020603050405020304" pitchFamily="18" charset="0"/>
                        </a:rPr>
                        <a:t>Milestone #3</a:t>
                      </a:r>
                      <a:endParaRPr sz="24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l" rtl="0">
                        <a:spcBef>
                          <a:spcPts val="0"/>
                        </a:spcBef>
                        <a:spcAft>
                          <a:spcPts val="0"/>
                        </a:spcAft>
                        <a:buNone/>
                      </a:pPr>
                      <a:r>
                        <a:rPr lang="en-US" sz="2400" b="0">
                          <a:solidFill>
                            <a:schemeClr val="dk1"/>
                          </a:solidFill>
                          <a:latin typeface="Times New Roman" panose="02020603050405020304" pitchFamily="18" charset="0"/>
                          <a:cs typeface="Times New Roman" panose="02020603050405020304" pitchFamily="18" charset="0"/>
                        </a:rPr>
                        <a:t>Big Data Security Use Cases</a:t>
                      </a:r>
                      <a:endParaRPr sz="2400" b="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2"/>
                  </a:ext>
                </a:extLst>
              </a:tr>
              <a:tr h="980404">
                <a:tc>
                  <a:txBody>
                    <a:bodyPr/>
                    <a:lstStyle/>
                    <a:p>
                      <a:pPr marL="0" marR="0" lvl="0" indent="0" algn="l" rtl="0">
                        <a:lnSpc>
                          <a:spcPct val="100000"/>
                        </a:lnSpc>
                        <a:spcBef>
                          <a:spcPts val="0"/>
                        </a:spcBef>
                        <a:spcAft>
                          <a:spcPts val="0"/>
                        </a:spcAft>
                        <a:buClr>
                          <a:srgbClr val="FF0000"/>
                        </a:buClr>
                        <a:buSzPts val="2800"/>
                        <a:buFont typeface="Calibri"/>
                        <a:buNone/>
                      </a:pPr>
                      <a:r>
                        <a:rPr lang="en-US" sz="2400" b="1" dirty="0">
                          <a:solidFill>
                            <a:srgbClr val="FF0000"/>
                          </a:solidFill>
                          <a:latin typeface="Times New Roman" panose="02020603050405020304" pitchFamily="18" charset="0"/>
                          <a:cs typeface="Times New Roman" panose="02020603050405020304" pitchFamily="18" charset="0"/>
                        </a:rPr>
                        <a:t>Milestone #4</a:t>
                      </a:r>
                      <a:endParaRPr sz="24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l" rtl="0">
                        <a:spcBef>
                          <a:spcPts val="0"/>
                        </a:spcBef>
                        <a:spcAft>
                          <a:spcPts val="0"/>
                        </a:spcAft>
                        <a:buNone/>
                      </a:pPr>
                      <a:r>
                        <a:rPr lang="en-US" sz="2400" b="0">
                          <a:solidFill>
                            <a:schemeClr val="dk1"/>
                          </a:solidFill>
                          <a:latin typeface="Times New Roman" panose="02020603050405020304" pitchFamily="18" charset="0"/>
                          <a:cs typeface="Times New Roman" panose="02020603050405020304" pitchFamily="18" charset="0"/>
                        </a:rPr>
                        <a:t>Big Data Security Issues</a:t>
                      </a:r>
                      <a:endParaRPr sz="24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400" b="0">
                          <a:solidFill>
                            <a:schemeClr val="dk1"/>
                          </a:solidFill>
                          <a:latin typeface="Times New Roman" panose="02020603050405020304" pitchFamily="18" charset="0"/>
                          <a:cs typeface="Times New Roman" panose="02020603050405020304" pitchFamily="18" charset="0"/>
                        </a:rPr>
                        <a:t>Regulations and Policies</a:t>
                      </a:r>
                      <a:endParaRPr sz="2400" b="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3"/>
                  </a:ext>
                </a:extLst>
              </a:tr>
              <a:tr h="619542">
                <a:tc>
                  <a:txBody>
                    <a:bodyPr/>
                    <a:lstStyle/>
                    <a:p>
                      <a:pPr marL="0" marR="0" lvl="0" indent="0" algn="l" rtl="0">
                        <a:lnSpc>
                          <a:spcPct val="100000"/>
                        </a:lnSpc>
                        <a:spcBef>
                          <a:spcPts val="0"/>
                        </a:spcBef>
                        <a:spcAft>
                          <a:spcPts val="0"/>
                        </a:spcAft>
                        <a:buClr>
                          <a:srgbClr val="FF0000"/>
                        </a:buClr>
                        <a:buSzPts val="2800"/>
                        <a:buFont typeface="Calibri"/>
                        <a:buNone/>
                      </a:pPr>
                      <a:r>
                        <a:rPr lang="en-US" sz="2400" b="1">
                          <a:solidFill>
                            <a:srgbClr val="FF0000"/>
                          </a:solidFill>
                          <a:latin typeface="Times New Roman" panose="02020603050405020304" pitchFamily="18" charset="0"/>
                          <a:cs typeface="Times New Roman" panose="02020603050405020304" pitchFamily="18" charset="0"/>
                        </a:rPr>
                        <a:t>Milestone #5</a:t>
                      </a:r>
                      <a:endParaRPr sz="2400" b="1">
                        <a:solidFill>
                          <a:srgbClr val="FF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l" rtl="0">
                        <a:spcBef>
                          <a:spcPts val="0"/>
                        </a:spcBef>
                        <a:spcAft>
                          <a:spcPts val="0"/>
                        </a:spcAft>
                        <a:buNone/>
                      </a:pPr>
                      <a:r>
                        <a:rPr lang="en-US" sz="2400" b="0" dirty="0">
                          <a:solidFill>
                            <a:schemeClr val="dk1"/>
                          </a:solidFill>
                          <a:latin typeface="Times New Roman" panose="02020603050405020304" pitchFamily="18" charset="0"/>
                          <a:cs typeface="Times New Roman" panose="02020603050405020304" pitchFamily="18" charset="0"/>
                        </a:rPr>
                        <a:t>Implementation Part 1</a:t>
                      </a:r>
                      <a:endParaRPr sz="24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4"/>
                  </a:ext>
                </a:extLst>
              </a:tr>
              <a:tr h="851826">
                <a:tc>
                  <a:txBody>
                    <a:bodyPr/>
                    <a:lstStyle/>
                    <a:p>
                      <a:pPr marL="0" marR="0" lvl="0" indent="0" algn="l" rtl="0">
                        <a:lnSpc>
                          <a:spcPct val="100000"/>
                        </a:lnSpc>
                        <a:spcBef>
                          <a:spcPts val="0"/>
                        </a:spcBef>
                        <a:spcAft>
                          <a:spcPts val="0"/>
                        </a:spcAft>
                        <a:buClr>
                          <a:srgbClr val="FF0000"/>
                        </a:buClr>
                        <a:buSzPts val="2800"/>
                        <a:buFont typeface="Calibri"/>
                        <a:buNone/>
                      </a:pPr>
                      <a:r>
                        <a:rPr lang="en-US" sz="2400" b="1">
                          <a:solidFill>
                            <a:srgbClr val="FF0000"/>
                          </a:solidFill>
                          <a:latin typeface="Times New Roman" panose="02020603050405020304" pitchFamily="18" charset="0"/>
                          <a:cs typeface="Times New Roman" panose="02020603050405020304" pitchFamily="18" charset="0"/>
                        </a:rPr>
                        <a:t>Milestone #6</a:t>
                      </a:r>
                      <a:endParaRPr sz="2400" b="1">
                        <a:solidFill>
                          <a:srgbClr val="FF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l" rtl="0">
                        <a:spcBef>
                          <a:spcPts val="0"/>
                        </a:spcBef>
                        <a:spcAft>
                          <a:spcPts val="0"/>
                        </a:spcAft>
                        <a:buNone/>
                      </a:pPr>
                      <a:r>
                        <a:rPr lang="en-US" sz="2400" b="0">
                          <a:solidFill>
                            <a:schemeClr val="dk1"/>
                          </a:solidFill>
                          <a:latin typeface="Times New Roman" panose="02020603050405020304" pitchFamily="18" charset="0"/>
                          <a:cs typeface="Times New Roman" panose="02020603050405020304" pitchFamily="18" charset="0"/>
                        </a:rPr>
                        <a:t>Implementation Part 2</a:t>
                      </a:r>
                      <a:endParaRPr sz="2400" b="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5"/>
                  </a:ext>
                </a:extLst>
              </a:tr>
              <a:tr h="619542">
                <a:tc>
                  <a:txBody>
                    <a:bodyPr/>
                    <a:lstStyle/>
                    <a:p>
                      <a:pPr marL="0" marR="0" lvl="0" indent="0" algn="l" rtl="0">
                        <a:lnSpc>
                          <a:spcPct val="100000"/>
                        </a:lnSpc>
                        <a:spcBef>
                          <a:spcPts val="0"/>
                        </a:spcBef>
                        <a:spcAft>
                          <a:spcPts val="0"/>
                        </a:spcAft>
                        <a:buClr>
                          <a:srgbClr val="FF0000"/>
                        </a:buClr>
                        <a:buSzPts val="2800"/>
                        <a:buFont typeface="Calibri"/>
                        <a:buNone/>
                      </a:pPr>
                      <a:r>
                        <a:rPr lang="en-US" sz="2400" b="1" dirty="0">
                          <a:solidFill>
                            <a:srgbClr val="FF0000"/>
                          </a:solidFill>
                          <a:latin typeface="Times New Roman" panose="02020603050405020304" pitchFamily="18" charset="0"/>
                          <a:cs typeface="Times New Roman" panose="02020603050405020304" pitchFamily="18" charset="0"/>
                        </a:rPr>
                        <a:t>Milestone #7</a:t>
                      </a:r>
                      <a:endParaRPr sz="24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l" rtl="0">
                        <a:spcBef>
                          <a:spcPts val="0"/>
                        </a:spcBef>
                        <a:spcAft>
                          <a:spcPts val="0"/>
                        </a:spcAft>
                        <a:buNone/>
                      </a:pPr>
                      <a:r>
                        <a:rPr lang="en-US" sz="2400" b="0" dirty="0">
                          <a:solidFill>
                            <a:schemeClr val="dk1"/>
                          </a:solidFill>
                          <a:latin typeface="Times New Roman" panose="02020603050405020304" pitchFamily="18" charset="0"/>
                          <a:cs typeface="Times New Roman" panose="02020603050405020304" pitchFamily="18" charset="0"/>
                        </a:rPr>
                        <a:t>Implementation Part 3</a:t>
                      </a:r>
                      <a:endParaRPr sz="24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A303DB77-6A86-42C1-BD8D-546C298E6FAD}"/>
              </a:ext>
            </a:extLst>
          </p:cNvPr>
          <p:cNvSpPr txBox="1"/>
          <p:nvPr/>
        </p:nvSpPr>
        <p:spPr>
          <a:xfrm>
            <a:off x="623455" y="394855"/>
            <a:ext cx="852573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Scope</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668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450FBE-FC8C-44F7-AA2D-C61815FF037B}"/>
              </a:ext>
            </a:extLst>
          </p:cNvPr>
          <p:cNvSpPr>
            <a:spLocks noGrp="1"/>
          </p:cNvSpPr>
          <p:nvPr>
            <p:ph type="sldNum" sz="quarter" idx="12"/>
          </p:nvPr>
        </p:nvSpPr>
        <p:spPr/>
        <p:txBody>
          <a:bodyPr/>
          <a:lstStyle/>
          <a:p>
            <a:fld id="{03E05538-DF82-4954-A07B-C4B85807C66A}" type="slidenum">
              <a:rPr lang="en-CA" smtClean="0"/>
              <a:t>3</a:t>
            </a:fld>
            <a:endParaRPr lang="en-CA"/>
          </a:p>
        </p:txBody>
      </p:sp>
      <p:sp>
        <p:nvSpPr>
          <p:cNvPr id="4" name="TextBox 3">
            <a:extLst>
              <a:ext uri="{FF2B5EF4-FFF2-40B4-BE49-F238E27FC236}">
                <a16:creationId xmlns:a16="http://schemas.microsoft.com/office/drawing/2014/main" id="{100424A8-98D6-46E2-9355-8B37DAD627DD}"/>
              </a:ext>
            </a:extLst>
          </p:cNvPr>
          <p:cNvSpPr txBox="1"/>
          <p:nvPr/>
        </p:nvSpPr>
        <p:spPr>
          <a:xfrm>
            <a:off x="1047404" y="2261062"/>
            <a:ext cx="8092439" cy="2200602"/>
          </a:xfrm>
          <a:prstGeom prst="rect">
            <a:avLst/>
          </a:prstGeom>
          <a:noFill/>
        </p:spPr>
        <p:txBody>
          <a:bodyPr wrap="square">
            <a:spAutoFit/>
          </a:bodyPr>
          <a:lstStyle/>
          <a:p>
            <a:pPr rtl="0" fontAlgn="base">
              <a:spcBef>
                <a:spcPts val="0"/>
              </a:spcBef>
              <a:spcAft>
                <a:spcPts val="0"/>
              </a:spcAft>
              <a:buClr>
                <a:srgbClr val="FF0000"/>
              </a:buClr>
              <a:buFont typeface="Arial" panose="020B0604020202020204" pitchFamily="34" charset="0"/>
              <a:buChar char="•"/>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Discuss the </a:t>
            </a:r>
            <a:r>
              <a:rPr lang="en-US" sz="2800" dirty="0">
                <a:solidFill>
                  <a:srgbClr val="000000"/>
                </a:solidFill>
                <a:latin typeface="Times New Roman" panose="02020603050405020304" pitchFamily="18" charset="0"/>
                <a:cs typeface="Times New Roman" panose="02020603050405020304" pitchFamily="18" charset="0"/>
              </a:rPr>
              <a:t>Fourth</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 Milestone</a:t>
            </a:r>
          </a:p>
          <a:p>
            <a:pPr rtl="0" fontAlgn="base">
              <a:spcBef>
                <a:spcPts val="1000"/>
              </a:spcBef>
              <a:spcAft>
                <a:spcPts val="0"/>
              </a:spcAft>
              <a:buClr>
                <a:srgbClr val="FF0000"/>
              </a:buClr>
              <a:buFont typeface="Arial" panose="020B0604020202020204" pitchFamily="34" charset="0"/>
              <a:buChar char="•"/>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Big Data Security Issues</a:t>
            </a:r>
          </a:p>
          <a:p>
            <a:pPr rtl="0" fontAlgn="base">
              <a:spcBef>
                <a:spcPts val="1000"/>
              </a:spcBef>
              <a:spcAft>
                <a:spcPts val="0"/>
              </a:spcAft>
              <a:buClr>
                <a:srgbClr val="FF0000"/>
              </a:buClr>
              <a:buFont typeface="Arial" panose="020B0604020202020204" pitchFamily="34" charset="0"/>
              <a:buChar char="•"/>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Regulations and Policies</a:t>
            </a:r>
          </a:p>
          <a:p>
            <a:pPr rtl="0" fontAlgn="base">
              <a:spcBef>
                <a:spcPts val="1000"/>
              </a:spcBef>
              <a:spcAft>
                <a:spcPts val="0"/>
              </a:spcAft>
              <a:buClr>
                <a:srgbClr val="FF0000"/>
              </a:buClr>
              <a:buFont typeface="Arial" panose="020B0604020202020204" pitchFamily="34" charset="0"/>
              <a:buChar char="•"/>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4C6A4605-3197-4E21-964E-9A6CA949D1DF}"/>
              </a:ext>
            </a:extLst>
          </p:cNvPr>
          <p:cNvSpPr txBox="1"/>
          <p:nvPr/>
        </p:nvSpPr>
        <p:spPr>
          <a:xfrm>
            <a:off x="1047404" y="1009996"/>
            <a:ext cx="8092439" cy="646331"/>
          </a:xfrm>
          <a:prstGeom prst="rect">
            <a:avLst/>
          </a:prstGeom>
          <a:noFill/>
        </p:spPr>
        <p:txBody>
          <a:bodyPr wrap="square">
            <a:spAutoFit/>
          </a:bodyPr>
          <a:lstStyle/>
          <a:p>
            <a:r>
              <a:rPr lang="en-US" sz="3600" b="0" i="0" u="none" strike="noStrike" dirty="0">
                <a:solidFill>
                  <a:srgbClr val="FF0000"/>
                </a:solidFill>
                <a:effectLst/>
                <a:latin typeface="Times New Roman" panose="02020603050405020304" pitchFamily="18" charset="0"/>
                <a:cs typeface="Times New Roman" panose="02020603050405020304" pitchFamily="18" charset="0"/>
              </a:rPr>
              <a:t>Agenda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511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EE53807-C658-47DE-9EA8-D82FE2D1A431}"/>
              </a:ext>
            </a:extLst>
          </p:cNvPr>
          <p:cNvSpPr txBox="1"/>
          <p:nvPr/>
        </p:nvSpPr>
        <p:spPr>
          <a:xfrm>
            <a:off x="1" y="1439864"/>
            <a:ext cx="9183756" cy="5262979"/>
          </a:xfrm>
          <a:prstGeom prst="rect">
            <a:avLst/>
          </a:prstGeom>
          <a:noFill/>
        </p:spPr>
        <p:txBody>
          <a:bodyPr wrap="square">
            <a:spAutoFit/>
          </a:bodyPr>
          <a:lstStyle/>
          <a:p>
            <a:pPr marL="342900" indent="-342900">
              <a:lnSpc>
                <a:spcPct val="2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Merging large numbers of access control policies</a:t>
            </a:r>
          </a:p>
          <a:p>
            <a:pPr marL="342900" indent="-342900">
              <a:lnSpc>
                <a:spcPct val="2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Restrict access to data from the companies</a:t>
            </a:r>
          </a:p>
          <a:p>
            <a:pPr marL="342900" indent="-342900">
              <a:lnSpc>
                <a:spcPct val="2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Unencrypted sensitive data strode at cloud</a:t>
            </a:r>
          </a:p>
          <a:p>
            <a:pPr marL="342900" indent="-342900">
              <a:lnSpc>
                <a:spcPct val="2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Encrypted: All or-nothing retrieval policy </a:t>
            </a:r>
          </a:p>
          <a:p>
            <a:pPr marL="342900" indent="-342900">
              <a:lnSpc>
                <a:spcPct val="2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Need for granular access control</a:t>
            </a:r>
          </a:p>
          <a:p>
            <a:pPr marL="285750" indent="-285750">
              <a:buFontTx/>
              <a:buChar char="-"/>
            </a:pPr>
            <a:endParaRPr lang="en-US" dirty="0"/>
          </a:p>
          <a:p>
            <a:endParaRPr lang="en-US" dirty="0"/>
          </a:p>
        </p:txBody>
      </p:sp>
      <p:sp>
        <p:nvSpPr>
          <p:cNvPr id="9" name="Slide Number Placeholder 8">
            <a:extLst>
              <a:ext uri="{FF2B5EF4-FFF2-40B4-BE49-F238E27FC236}">
                <a16:creationId xmlns:a16="http://schemas.microsoft.com/office/drawing/2014/main" id="{440965B3-A63F-43FE-851E-A0C815BB7089}"/>
              </a:ext>
            </a:extLst>
          </p:cNvPr>
          <p:cNvSpPr>
            <a:spLocks noGrp="1"/>
          </p:cNvSpPr>
          <p:nvPr>
            <p:ph type="sldNum" sz="quarter" idx="12"/>
          </p:nvPr>
        </p:nvSpPr>
        <p:spPr/>
        <p:txBody>
          <a:bodyPr/>
          <a:lstStyle/>
          <a:p>
            <a:fld id="{03E05538-DF82-4954-A07B-C4B85807C66A}" type="slidenum">
              <a:rPr lang="en-CA" smtClean="0"/>
              <a:t>4</a:t>
            </a:fld>
            <a:endParaRPr lang="en-CA"/>
          </a:p>
        </p:txBody>
      </p:sp>
      <p:pic>
        <p:nvPicPr>
          <p:cNvPr id="12" name="Picture 11">
            <a:extLst>
              <a:ext uri="{FF2B5EF4-FFF2-40B4-BE49-F238E27FC236}">
                <a16:creationId xmlns:a16="http://schemas.microsoft.com/office/drawing/2014/main" id="{C3BBC7D1-775C-4512-A2F3-99EF31D50D5A}"/>
              </a:ext>
            </a:extLst>
          </p:cNvPr>
          <p:cNvPicPr>
            <a:picLocks noChangeAspect="1"/>
          </p:cNvPicPr>
          <p:nvPr/>
        </p:nvPicPr>
        <p:blipFill>
          <a:blip r:embed="rId3"/>
          <a:stretch>
            <a:fillRect/>
          </a:stretch>
        </p:blipFill>
        <p:spPr>
          <a:xfrm>
            <a:off x="7143645" y="365125"/>
            <a:ext cx="4878246" cy="5738709"/>
          </a:xfrm>
          <a:prstGeom prst="rect">
            <a:avLst/>
          </a:prstGeom>
        </p:spPr>
      </p:pic>
      <p:sp>
        <p:nvSpPr>
          <p:cNvPr id="13" name="TextBox 12">
            <a:extLst>
              <a:ext uri="{FF2B5EF4-FFF2-40B4-BE49-F238E27FC236}">
                <a16:creationId xmlns:a16="http://schemas.microsoft.com/office/drawing/2014/main" id="{03A67F30-EF92-4B62-8D1D-66F5E8D6FDD3}"/>
              </a:ext>
            </a:extLst>
          </p:cNvPr>
          <p:cNvSpPr txBox="1"/>
          <p:nvPr/>
        </p:nvSpPr>
        <p:spPr>
          <a:xfrm>
            <a:off x="7143645" y="6103834"/>
            <a:ext cx="4763434" cy="461665"/>
          </a:xfrm>
          <a:prstGeom prst="rect">
            <a:avLst/>
          </a:prstGeom>
          <a:noFill/>
        </p:spPr>
        <p:txBody>
          <a:bodyPr wrap="square" rtlCol="0">
            <a:spAutoFit/>
          </a:bodyPr>
          <a:lstStyle/>
          <a:p>
            <a:r>
              <a:rPr lang="en-US" sz="1200" dirty="0"/>
              <a:t>https://estidevelopers.com/2020/08/12/what-big-data-can-teach-us-about-consumers-experience-it-recruitment-in-the-netherlands/</a:t>
            </a:r>
          </a:p>
        </p:txBody>
      </p:sp>
      <p:sp>
        <p:nvSpPr>
          <p:cNvPr id="25" name="Title 1">
            <a:extLst>
              <a:ext uri="{FF2B5EF4-FFF2-40B4-BE49-F238E27FC236}">
                <a16:creationId xmlns:a16="http://schemas.microsoft.com/office/drawing/2014/main" id="{FAE3439B-6FA5-4418-B5CB-3BAE5ADEBE40}"/>
              </a:ext>
            </a:extLst>
          </p:cNvPr>
          <p:cNvSpPr>
            <a:spLocks noGrp="1"/>
          </p:cNvSpPr>
          <p:nvPr>
            <p:ph type="title"/>
          </p:nvPr>
        </p:nvSpPr>
        <p:spPr>
          <a:xfrm>
            <a:off x="-116379" y="365126"/>
            <a:ext cx="11353800" cy="1074738"/>
          </a:xfrm>
        </p:spPr>
        <p:txBody>
          <a:bodyPr>
            <a:normAutofit fontScale="90000"/>
          </a:bodyPr>
          <a:lstStyle/>
          <a:p>
            <a:pPr lvl="0">
              <a:lnSpc>
                <a:spcPct val="100000"/>
              </a:lnSpc>
              <a:spcBef>
                <a:spcPts val="0"/>
              </a:spcBef>
              <a:spcAft>
                <a:spcPts val="600"/>
              </a:spcAft>
              <a:defRPr/>
            </a:pPr>
            <a:b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br>
            <a:br>
              <a:rPr lang="en-CA" sz="2800" b="1" dirty="0">
                <a:solidFill>
                  <a:srgbClr val="FF0000"/>
                </a:solidFill>
                <a:latin typeface="+mn-lt"/>
                <a:cs typeface="Times New Roman" panose="02020603050405020304" pitchFamily="18" charset="0"/>
              </a:rPr>
            </a:br>
            <a:br>
              <a:rPr lang="en-CA" sz="2800" b="1" dirty="0">
                <a:solidFill>
                  <a:srgbClr val="FF0000"/>
                </a:solidFill>
                <a:latin typeface="+mn-lt"/>
                <a:cs typeface="Times New Roman" panose="02020603050405020304" pitchFamily="18" charset="0"/>
              </a:rPr>
            </a:br>
            <a:r>
              <a:rPr lang="en-CA" sz="2800" b="1" dirty="0">
                <a:solidFill>
                  <a:srgbClr val="FF0000"/>
                </a:solidFill>
                <a:latin typeface="+mn-lt"/>
                <a:cs typeface="Times New Roman" panose="02020603050405020304" pitchFamily="18" charset="0"/>
              </a:rPr>
              <a:t>   </a:t>
            </a:r>
            <a:b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br>
            <a:br>
              <a:rPr lang="en-CA" sz="2800" b="1" dirty="0">
                <a:solidFill>
                  <a:srgbClr val="FF0000"/>
                </a:solidFill>
                <a:latin typeface="+mn-lt"/>
                <a:cs typeface="Times New Roman" panose="02020603050405020304" pitchFamily="18" charset="0"/>
              </a:rPr>
            </a:br>
            <a:r>
              <a:rPr lang="en-US" sz="4000" b="1" dirty="0">
                <a:solidFill>
                  <a:srgbClr val="FF0000"/>
                </a:solidFill>
                <a:latin typeface="Times New Roman" panose="02020603050405020304" pitchFamily="18" charset="0"/>
                <a:cs typeface="Times New Roman" panose="02020603050405020304" pitchFamily="18" charset="0"/>
              </a:rPr>
              <a:t>Topic: Access</a:t>
            </a:r>
            <a:r>
              <a:rPr lang="en-US" sz="4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control</a:t>
            </a:r>
            <a:br>
              <a:rPr lang="en-US" sz="3700" dirty="0">
                <a:effectLst/>
                <a:latin typeface="Times New Roman" panose="02020603050405020304" pitchFamily="18" charset="0"/>
                <a:ea typeface="Times New Roman" panose="02020603050405020304" pitchFamily="18" charset="0"/>
              </a:rPr>
            </a:br>
            <a:br>
              <a:rPr lang="en-US" sz="3600" b="1" dirty="0">
                <a:effectLst/>
                <a:latin typeface="+mn-lt"/>
                <a:ea typeface="Times New Roman" panose="02020603050405020304" pitchFamily="18" charset="0"/>
              </a:rPr>
            </a:br>
            <a:r>
              <a:rPr lang="en-US" sz="3600" b="1" dirty="0">
                <a:effectLst/>
                <a:latin typeface="+mn-lt"/>
                <a:ea typeface="Times New Roman" panose="02020603050405020304" pitchFamily="18" charset="0"/>
              </a:rPr>
              <a:t> </a:t>
            </a:r>
            <a:br>
              <a:rPr lang="en-CA" sz="3700" dirty="0">
                <a:latin typeface="Times New Roman" panose="02020603050405020304" pitchFamily="18" charset="0"/>
                <a:cs typeface="Times New Roman" panose="02020603050405020304" pitchFamily="18" charset="0"/>
              </a:rPr>
            </a:br>
            <a:endParaRPr lang="en-CA" sz="3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4869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912C7B-89E4-45E7-899B-786370C2B35F}"/>
              </a:ext>
            </a:extLst>
          </p:cNvPr>
          <p:cNvSpPr txBox="1"/>
          <p:nvPr/>
        </p:nvSpPr>
        <p:spPr>
          <a:xfrm>
            <a:off x="149525" y="317748"/>
            <a:ext cx="7010400" cy="6586418"/>
          </a:xfrm>
          <a:prstGeom prst="rect">
            <a:avLst/>
          </a:prstGeom>
          <a:noFill/>
        </p:spPr>
        <p:txBody>
          <a:bodyPr wrap="square">
            <a:spAutoFit/>
          </a:bodyPr>
          <a:lstStyle/>
          <a:p>
            <a:pPr>
              <a:spcAft>
                <a:spcPts val="600"/>
              </a:spcAft>
            </a:pPr>
            <a:endParaRPr lang="en-US" sz="2800" b="1" dirty="0">
              <a:solidFill>
                <a:srgbClr val="FF0000"/>
              </a:solidFill>
            </a:endParaRPr>
          </a:p>
          <a:p>
            <a:pPr>
              <a:spcAft>
                <a:spcPts val="600"/>
              </a:spcAft>
            </a:pPr>
            <a:r>
              <a:rPr lang="en-US" sz="3600" b="1" dirty="0">
                <a:solidFill>
                  <a:srgbClr val="FF0000"/>
                </a:solidFill>
                <a:latin typeface="Times New Roman" panose="02020603050405020304" pitchFamily="18" charset="0"/>
                <a:cs typeface="Times New Roman" panose="02020603050405020304" pitchFamily="18" charset="0"/>
              </a:rPr>
              <a:t>Topic: Non-relational data stores</a:t>
            </a:r>
          </a:p>
          <a:p>
            <a:pPr>
              <a:spcAft>
                <a:spcPts val="600"/>
              </a:spcAft>
            </a:pPr>
            <a:endParaRPr lang="en-US" sz="3200" dirty="0">
              <a:solidFill>
                <a:srgbClr val="FF0000"/>
              </a:solidFill>
              <a:latin typeface="Times New Roman" panose="02020603050405020304" pitchFamily="18" charset="0"/>
              <a:cs typeface="Times New Roman" panose="02020603050405020304" pitchFamily="18" charset="0"/>
            </a:endParaRPr>
          </a:p>
          <a:p>
            <a:pPr marL="457200" indent="-457200">
              <a:lnSpc>
                <a:spcPct val="150000"/>
              </a:lnSpc>
              <a:spcAft>
                <a:spcPts val="600"/>
              </a:spcAft>
              <a:buClr>
                <a:srgbClr val="FF0000"/>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Flexible but not secure</a:t>
            </a:r>
          </a:p>
          <a:p>
            <a:pPr marL="457200" indent="-457200">
              <a:lnSpc>
                <a:spcPct val="150000"/>
              </a:lnSpc>
              <a:spcAft>
                <a:spcPts val="600"/>
              </a:spcAft>
              <a:buClr>
                <a:srgbClr val="FF0000"/>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Authentication issues</a:t>
            </a:r>
          </a:p>
          <a:p>
            <a:pPr marL="457200" indent="-457200">
              <a:lnSpc>
                <a:spcPct val="150000"/>
              </a:lnSpc>
              <a:spcAft>
                <a:spcPts val="600"/>
              </a:spcAft>
              <a:buClr>
                <a:srgbClr val="FF0000"/>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Not compatible with external encryption</a:t>
            </a:r>
          </a:p>
          <a:p>
            <a:pPr marL="457200" indent="-457200">
              <a:lnSpc>
                <a:spcPct val="150000"/>
              </a:lnSpc>
              <a:spcAft>
                <a:spcPts val="600"/>
              </a:spcAft>
              <a:buClr>
                <a:srgbClr val="FF0000"/>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Huge volume of unstructured data sets</a:t>
            </a:r>
          </a:p>
          <a:p>
            <a:pPr marL="457200" indent="-457200">
              <a:lnSpc>
                <a:spcPct val="150000"/>
              </a:lnSpc>
              <a:spcAft>
                <a:spcPts val="600"/>
              </a:spcAft>
              <a:buClr>
                <a:srgbClr val="00B050"/>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93.4 million Mexican voters</a:t>
            </a:r>
          </a:p>
          <a:p>
            <a:pPr marL="457200" indent="-457200">
              <a:lnSpc>
                <a:spcPct val="150000"/>
              </a:lnSpc>
              <a:spcAft>
                <a:spcPts val="600"/>
              </a:spcAft>
              <a:buClr>
                <a:srgbClr val="00B050"/>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1.1 million BeautifulPeople.com</a:t>
            </a:r>
          </a:p>
          <a:p>
            <a:pPr marL="457200" indent="-457200">
              <a:lnSpc>
                <a:spcPct val="150000"/>
              </a:lnSpc>
              <a:spcAft>
                <a:spcPts val="600"/>
              </a:spcAft>
              <a:buClr>
                <a:srgbClr val="00B050"/>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58 million customers :Modern Business Solutions</a:t>
            </a:r>
          </a:p>
          <a:p>
            <a:pPr>
              <a:spcAft>
                <a:spcPts val="600"/>
              </a:spcAft>
            </a:pPr>
            <a:endParaRPr lang="en-US" sz="2800" dirty="0">
              <a:solidFill>
                <a:srgbClr val="FF0000"/>
              </a:solidFill>
            </a:endParaRPr>
          </a:p>
        </p:txBody>
      </p:sp>
      <p:sp>
        <p:nvSpPr>
          <p:cNvPr id="3" name="Slide Number Placeholder 2">
            <a:extLst>
              <a:ext uri="{FF2B5EF4-FFF2-40B4-BE49-F238E27FC236}">
                <a16:creationId xmlns:a16="http://schemas.microsoft.com/office/drawing/2014/main" id="{756AEF35-E037-464F-AE45-FDF71DEB44C4}"/>
              </a:ext>
            </a:extLst>
          </p:cNvPr>
          <p:cNvSpPr>
            <a:spLocks noGrp="1"/>
          </p:cNvSpPr>
          <p:nvPr>
            <p:ph type="sldNum" sz="quarter" idx="12"/>
          </p:nvPr>
        </p:nvSpPr>
        <p:spPr/>
        <p:txBody>
          <a:bodyPr/>
          <a:lstStyle/>
          <a:p>
            <a:fld id="{03E05538-DF82-4954-A07B-C4B85807C66A}" type="slidenum">
              <a:rPr lang="en-CA" smtClean="0"/>
              <a:t>5</a:t>
            </a:fld>
            <a:endParaRPr lang="en-CA"/>
          </a:p>
        </p:txBody>
      </p:sp>
      <p:pic>
        <p:nvPicPr>
          <p:cNvPr id="4" name="Picture 3">
            <a:extLst>
              <a:ext uri="{FF2B5EF4-FFF2-40B4-BE49-F238E27FC236}">
                <a16:creationId xmlns:a16="http://schemas.microsoft.com/office/drawing/2014/main" id="{8657884A-790D-4484-BE9F-234E45F96261}"/>
              </a:ext>
            </a:extLst>
          </p:cNvPr>
          <p:cNvPicPr>
            <a:picLocks noChangeAspect="1"/>
          </p:cNvPicPr>
          <p:nvPr/>
        </p:nvPicPr>
        <p:blipFill>
          <a:blip r:embed="rId3"/>
          <a:stretch>
            <a:fillRect/>
          </a:stretch>
        </p:blipFill>
        <p:spPr>
          <a:xfrm>
            <a:off x="6317673" y="1863725"/>
            <a:ext cx="5871278" cy="2628900"/>
          </a:xfrm>
          <a:prstGeom prst="rect">
            <a:avLst/>
          </a:prstGeom>
        </p:spPr>
      </p:pic>
      <p:sp>
        <p:nvSpPr>
          <p:cNvPr id="5" name="TextBox 4">
            <a:extLst>
              <a:ext uri="{FF2B5EF4-FFF2-40B4-BE49-F238E27FC236}">
                <a16:creationId xmlns:a16="http://schemas.microsoft.com/office/drawing/2014/main" id="{2D4ABA7C-AFB8-4C5E-B473-51AE3EBF3313}"/>
              </a:ext>
            </a:extLst>
          </p:cNvPr>
          <p:cNvSpPr txBox="1"/>
          <p:nvPr/>
        </p:nvSpPr>
        <p:spPr>
          <a:xfrm>
            <a:off x="5997701" y="4492625"/>
            <a:ext cx="6194299" cy="430887"/>
          </a:xfrm>
          <a:prstGeom prst="rect">
            <a:avLst/>
          </a:prstGeom>
          <a:noFill/>
        </p:spPr>
        <p:txBody>
          <a:bodyPr wrap="square" rtlCol="0">
            <a:spAutoFit/>
          </a:bodyPr>
          <a:lstStyle/>
          <a:p>
            <a:r>
              <a:rPr lang="en-US" sz="1100" dirty="0"/>
              <a:t>https://www.helpnetsecurity.com/2020/07/08/mongodb-is-subject-to-continual-attacks-when-exposed-to-the-internet/</a:t>
            </a:r>
          </a:p>
        </p:txBody>
      </p:sp>
    </p:spTree>
    <p:extLst>
      <p:ext uri="{BB962C8B-B14F-4D97-AF65-F5344CB8AC3E}">
        <p14:creationId xmlns:p14="http://schemas.microsoft.com/office/powerpoint/2010/main" val="285306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BFC74-4DB7-4FAD-AE61-E2B7C8575441}"/>
              </a:ext>
            </a:extLst>
          </p:cNvPr>
          <p:cNvSpPr>
            <a:spLocks noGrp="1"/>
          </p:cNvSpPr>
          <p:nvPr>
            <p:ph type="title"/>
          </p:nvPr>
        </p:nvSpPr>
        <p:spPr>
          <a:xfrm>
            <a:off x="216131" y="136525"/>
            <a:ext cx="11137669" cy="1554164"/>
          </a:xfrm>
        </p:spPr>
        <p:txBody>
          <a:bodyPr>
            <a:normAutofit/>
          </a:bodyPr>
          <a:lstStyle/>
          <a:p>
            <a:r>
              <a:rPr lang="en-CA" sz="3600" b="1" dirty="0">
                <a:solidFill>
                  <a:srgbClr val="FF0000"/>
                </a:solidFill>
                <a:latin typeface="Times New Roman" panose="02020603050405020304" pitchFamily="18" charset="0"/>
                <a:cs typeface="Times New Roman" panose="02020603050405020304" pitchFamily="18" charset="0"/>
              </a:rPr>
              <a:t>Topic:</a:t>
            </a:r>
            <a:r>
              <a:rPr lang="en-US" sz="3600" b="1" kern="1200" dirty="0">
                <a:solidFill>
                  <a:srgbClr val="FF0000"/>
                </a:solidFill>
                <a:effectLst/>
                <a:latin typeface="Times New Roman" panose="02020603050405020304" pitchFamily="18" charset="0"/>
                <a:ea typeface="+mn-ea"/>
                <a:cs typeface="Times New Roman" panose="02020603050405020304" pitchFamily="18" charset="0"/>
              </a:rPr>
              <a:t>Endpoints</a:t>
            </a:r>
            <a:br>
              <a:rPr lang="en-CA" sz="2500" dirty="0">
                <a:latin typeface="Times New Roman" panose="02020603050405020304" pitchFamily="18" charset="0"/>
                <a:cs typeface="Times New Roman" panose="02020603050405020304" pitchFamily="18" charset="0"/>
              </a:rPr>
            </a:br>
            <a:endParaRPr lang="en-CA" sz="2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88D75BC-37FB-4450-917D-488A7C96A5CC}"/>
              </a:ext>
            </a:extLst>
          </p:cNvPr>
          <p:cNvSpPr txBox="1"/>
          <p:nvPr/>
        </p:nvSpPr>
        <p:spPr>
          <a:xfrm>
            <a:off x="216131" y="1529543"/>
            <a:ext cx="10008524" cy="6232475"/>
          </a:xfrm>
          <a:prstGeom prst="rect">
            <a:avLst/>
          </a:prstGeom>
          <a:noFill/>
        </p:spPr>
        <p:txBody>
          <a:bodyPr wrap="square">
            <a:spAutoFit/>
          </a:bodyPr>
          <a:lstStyle/>
          <a:p>
            <a:pPr marL="457200" lvl="0" indent="-457200">
              <a:lnSpc>
                <a:spcPct val="150000"/>
              </a:lnSpc>
              <a:buClr>
                <a:srgbClr val="FF0000"/>
              </a:buClr>
              <a:buFont typeface="Arial" panose="020B0604020202020204" pitchFamily="34" charset="0"/>
              <a:buChar char="•"/>
            </a:pPr>
            <a:r>
              <a:rPr lang="en-CA" sz="2600" dirty="0">
                <a:latin typeface="Times New Roman" panose="02020603050405020304" pitchFamily="18" charset="0"/>
                <a:cs typeface="Times New Roman" panose="02020603050405020304" pitchFamily="18" charset="0"/>
              </a:rPr>
              <a:t>Input validation</a:t>
            </a:r>
          </a:p>
          <a:p>
            <a:pPr marL="457200" lvl="0" indent="-457200">
              <a:lnSpc>
                <a:spcPct val="150000"/>
              </a:lnSpc>
              <a:buClr>
                <a:srgbClr val="FF0000"/>
              </a:buClr>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Data filtration</a:t>
            </a:r>
          </a:p>
          <a:p>
            <a:pPr marL="457200" lvl="0" indent="-457200">
              <a:lnSpc>
                <a:spcPct val="150000"/>
              </a:lnSpc>
              <a:buClr>
                <a:srgbClr val="FF0000"/>
              </a:buClr>
              <a:buFont typeface="Arial" panose="020B0604020202020204" pitchFamily="34" charset="0"/>
              <a:buChar char="•"/>
            </a:pPr>
            <a:r>
              <a:rPr lang="en-CA" sz="2600" dirty="0">
                <a:latin typeface="Times New Roman" panose="02020603050405020304" pitchFamily="18" charset="0"/>
                <a:cs typeface="Times New Roman" panose="02020603050405020304" pitchFamily="18" charset="0"/>
              </a:rPr>
              <a:t>Manipulation  data by cybercrime</a:t>
            </a:r>
          </a:p>
          <a:p>
            <a:pPr marL="457200" lvl="0" indent="-457200">
              <a:lnSpc>
                <a:spcPct val="150000"/>
              </a:lnSpc>
              <a:buClr>
                <a:srgbClr val="FF0000"/>
              </a:buClr>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Privacy for Endpoint</a:t>
            </a:r>
          </a:p>
          <a:p>
            <a:pPr marL="457200" lvl="0" indent="-457200">
              <a:lnSpc>
                <a:spcPct val="150000"/>
              </a:lnSpc>
              <a:buClr>
                <a:srgbClr val="FF0000"/>
              </a:buClr>
              <a:buFont typeface="Arial" panose="020B0604020202020204" pitchFamily="34" charset="0"/>
              <a:buChar char="•"/>
            </a:pPr>
            <a:r>
              <a:rPr lang="en-CA" sz="2600" dirty="0">
                <a:latin typeface="Times New Roman" panose="02020603050405020304" pitchFamily="18" charset="0"/>
                <a:cs typeface="Times New Roman" panose="02020603050405020304" pitchFamily="18" charset="0"/>
              </a:rPr>
              <a:t>Variety of Sources</a:t>
            </a:r>
            <a:endParaRPr lang="en-US" sz="2600" dirty="0">
              <a:latin typeface="Times New Roman" panose="02020603050405020304" pitchFamily="18" charset="0"/>
              <a:cs typeface="Times New Roman" panose="02020603050405020304" pitchFamily="18" charset="0"/>
            </a:endParaRPr>
          </a:p>
          <a:p>
            <a:pPr marL="457200" lvl="0" indent="-457200">
              <a:lnSpc>
                <a:spcPct val="150000"/>
              </a:lnSpc>
              <a:buClr>
                <a:srgbClr val="FF0000"/>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End points are like double-edged swords</a:t>
            </a:r>
          </a:p>
          <a:p>
            <a:pPr marL="457200" lvl="0" indent="-457200">
              <a:lnSpc>
                <a:spcPct val="150000"/>
              </a:lnSpc>
              <a:buClr>
                <a:srgbClr val="FF0000"/>
              </a:buClr>
              <a:buFont typeface="+mj-lt"/>
              <a:buAutoNum type="arabicParenR"/>
            </a:pPr>
            <a:r>
              <a:rPr lang="en-US" sz="2400" dirty="0">
                <a:latin typeface="Times New Roman" panose="02020603050405020304" pitchFamily="18" charset="0"/>
                <a:cs typeface="Times New Roman" panose="02020603050405020304" pitchFamily="18" charset="0"/>
              </a:rPr>
              <a:t>May attacked by cyber criminals due to lack of training and negligence</a:t>
            </a:r>
          </a:p>
          <a:p>
            <a:pPr marL="457200" lvl="0" indent="-457200">
              <a:lnSpc>
                <a:spcPct val="150000"/>
              </a:lnSpc>
              <a:buClr>
                <a:srgbClr val="FF0000"/>
              </a:buClr>
              <a:buFont typeface="+mj-lt"/>
              <a:buAutoNum type="arabicParenR"/>
            </a:pPr>
            <a:r>
              <a:rPr lang="en-US" sz="2400" dirty="0">
                <a:latin typeface="Times New Roman" panose="02020603050405020304" pitchFamily="18" charset="0"/>
                <a:cs typeface="Times New Roman" panose="02020603050405020304" pitchFamily="18" charset="0"/>
              </a:rPr>
              <a:t>may engage in cyber sabotage as internal threats (extortion or revenge)</a:t>
            </a:r>
          </a:p>
          <a:p>
            <a:pPr lvl="0">
              <a:lnSpc>
                <a:spcPct val="100000"/>
              </a:lnSpc>
            </a:pPr>
            <a:endParaRPr lang="en-US" sz="3200" dirty="0"/>
          </a:p>
          <a:p>
            <a:pPr lvl="0">
              <a:lnSpc>
                <a:spcPct val="100000"/>
              </a:lnSpc>
            </a:pPr>
            <a:endParaRPr lang="en-US" sz="3200" dirty="0"/>
          </a:p>
          <a:p>
            <a:pPr lvl="0">
              <a:lnSpc>
                <a:spcPct val="100000"/>
              </a:lnSpc>
            </a:pPr>
            <a:endParaRPr lang="en-US" sz="3200" b="0" dirty="0"/>
          </a:p>
        </p:txBody>
      </p:sp>
      <p:sp>
        <p:nvSpPr>
          <p:cNvPr id="8" name="Slide Number Placeholder 7">
            <a:extLst>
              <a:ext uri="{FF2B5EF4-FFF2-40B4-BE49-F238E27FC236}">
                <a16:creationId xmlns:a16="http://schemas.microsoft.com/office/drawing/2014/main" id="{651DAFAF-8EF8-40F7-B969-2AFF15CBBA66}"/>
              </a:ext>
            </a:extLst>
          </p:cNvPr>
          <p:cNvSpPr>
            <a:spLocks noGrp="1"/>
          </p:cNvSpPr>
          <p:nvPr>
            <p:ph type="sldNum" sz="quarter" idx="12"/>
          </p:nvPr>
        </p:nvSpPr>
        <p:spPr/>
        <p:txBody>
          <a:bodyPr/>
          <a:lstStyle/>
          <a:p>
            <a:fld id="{03E05538-DF82-4954-A07B-C4B85807C66A}" type="slidenum">
              <a:rPr lang="en-CA" smtClean="0"/>
              <a:t>6</a:t>
            </a:fld>
            <a:endParaRPr lang="en-CA" dirty="0"/>
          </a:p>
        </p:txBody>
      </p:sp>
      <p:pic>
        <p:nvPicPr>
          <p:cNvPr id="10" name="Picture 9">
            <a:extLst>
              <a:ext uri="{FF2B5EF4-FFF2-40B4-BE49-F238E27FC236}">
                <a16:creationId xmlns:a16="http://schemas.microsoft.com/office/drawing/2014/main" id="{79176B6D-9BD8-4E8E-BBB9-A27DD96078F2}"/>
              </a:ext>
            </a:extLst>
          </p:cNvPr>
          <p:cNvPicPr>
            <a:picLocks noChangeAspect="1"/>
          </p:cNvPicPr>
          <p:nvPr/>
        </p:nvPicPr>
        <p:blipFill rotWithShape="1">
          <a:blip r:embed="rId3"/>
          <a:srcRect l="-231" t="12854" r="-41" b="3034"/>
          <a:stretch/>
        </p:blipFill>
        <p:spPr>
          <a:xfrm>
            <a:off x="5889357" y="883404"/>
            <a:ext cx="6299594" cy="3785448"/>
          </a:xfrm>
          <a:prstGeom prst="rect">
            <a:avLst/>
          </a:prstGeom>
        </p:spPr>
      </p:pic>
      <p:sp>
        <p:nvSpPr>
          <p:cNvPr id="11" name="TextBox 10">
            <a:extLst>
              <a:ext uri="{FF2B5EF4-FFF2-40B4-BE49-F238E27FC236}">
                <a16:creationId xmlns:a16="http://schemas.microsoft.com/office/drawing/2014/main" id="{B5880CA8-71CA-4B13-82A2-C43CAD66C67F}"/>
              </a:ext>
            </a:extLst>
          </p:cNvPr>
          <p:cNvSpPr txBox="1"/>
          <p:nvPr/>
        </p:nvSpPr>
        <p:spPr>
          <a:xfrm>
            <a:off x="9472352" y="4214203"/>
            <a:ext cx="2719647" cy="276999"/>
          </a:xfrm>
          <a:prstGeom prst="rect">
            <a:avLst/>
          </a:prstGeom>
          <a:noFill/>
        </p:spPr>
        <p:txBody>
          <a:bodyPr wrap="square" rtlCol="0">
            <a:spAutoFit/>
          </a:bodyPr>
          <a:lstStyle/>
          <a:p>
            <a:r>
              <a:rPr lang="en-US" sz="1200" dirty="0"/>
              <a:t>https://www.synopc.com/promotion</a:t>
            </a:r>
          </a:p>
        </p:txBody>
      </p:sp>
    </p:spTree>
    <p:extLst>
      <p:ext uri="{BB962C8B-B14F-4D97-AF65-F5344CB8AC3E}">
        <p14:creationId xmlns:p14="http://schemas.microsoft.com/office/powerpoint/2010/main" val="883282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BFC74-4DB7-4FAD-AE61-E2B7C8575441}"/>
              </a:ext>
            </a:extLst>
          </p:cNvPr>
          <p:cNvSpPr>
            <a:spLocks noGrp="1"/>
          </p:cNvSpPr>
          <p:nvPr>
            <p:ph type="title"/>
          </p:nvPr>
        </p:nvSpPr>
        <p:spPr>
          <a:xfrm>
            <a:off x="178904" y="-1"/>
            <a:ext cx="6679096" cy="1039016"/>
          </a:xfrm>
        </p:spPr>
        <p:txBody>
          <a:bodyPr>
            <a:normAutofit fontScale="90000"/>
          </a:bodyPr>
          <a:lstStyle/>
          <a:p>
            <a:br>
              <a:rPr lang="en-CA" sz="3100" b="1" dirty="0">
                <a:solidFill>
                  <a:srgbClr val="FF0000"/>
                </a:solidFill>
                <a:latin typeface="+mn-lt"/>
                <a:cs typeface="Times New Roman" panose="02020603050405020304" pitchFamily="18" charset="0"/>
              </a:rPr>
            </a:br>
            <a:br>
              <a:rPr lang="en-CA" sz="3100" b="1" dirty="0">
                <a:solidFill>
                  <a:srgbClr val="FF0000"/>
                </a:solidFill>
                <a:latin typeface="+mn-lt"/>
                <a:cs typeface="Times New Roman" panose="02020603050405020304" pitchFamily="18" charset="0"/>
              </a:rPr>
            </a:br>
            <a:br>
              <a:rPr lang="en-CA" sz="3100" b="1" dirty="0">
                <a:solidFill>
                  <a:srgbClr val="FF0000"/>
                </a:solidFill>
                <a:latin typeface="+mn-lt"/>
                <a:cs typeface="Times New Roman" panose="02020603050405020304" pitchFamily="18" charset="0"/>
              </a:rPr>
            </a:br>
            <a:br>
              <a:rPr lang="en-CA" sz="3100" b="1" dirty="0">
                <a:solidFill>
                  <a:srgbClr val="FF0000"/>
                </a:solidFill>
                <a:latin typeface="+mn-lt"/>
                <a:cs typeface="Times New Roman" panose="02020603050405020304" pitchFamily="18" charset="0"/>
              </a:rPr>
            </a:br>
            <a:br>
              <a:rPr lang="en-CA" sz="3100" b="1" dirty="0">
                <a:solidFill>
                  <a:srgbClr val="FF0000"/>
                </a:solidFill>
                <a:latin typeface="+mn-lt"/>
                <a:cs typeface="Times New Roman" panose="02020603050405020304" pitchFamily="18" charset="0"/>
              </a:rPr>
            </a:br>
            <a:br>
              <a:rPr lang="en-CA" sz="3100" b="1" dirty="0">
                <a:solidFill>
                  <a:srgbClr val="FF0000"/>
                </a:solidFill>
                <a:latin typeface="+mn-lt"/>
                <a:cs typeface="Times New Roman" panose="02020603050405020304" pitchFamily="18" charset="0"/>
              </a:rPr>
            </a:br>
            <a:br>
              <a:rPr lang="en-US" dirty="0">
                <a:effectLst/>
                <a:latin typeface="Times New Roman" panose="02020603050405020304" pitchFamily="18" charset="0"/>
                <a:ea typeface="Times New Roman" panose="02020603050405020304" pitchFamily="18" charset="0"/>
              </a:rPr>
            </a:br>
            <a:br>
              <a:rPr lang="en-CA" dirty="0">
                <a:latin typeface="Times New Roman" panose="02020603050405020304" pitchFamily="18" charset="0"/>
                <a:cs typeface="Times New Roman" panose="02020603050405020304" pitchFamily="18" charset="0"/>
              </a:rPr>
            </a:br>
            <a:endParaRPr lang="en-CA"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7816C5D-F796-4DCC-BF00-523FBD649A6A}"/>
              </a:ext>
            </a:extLst>
          </p:cNvPr>
          <p:cNvSpPr txBox="1"/>
          <p:nvPr/>
        </p:nvSpPr>
        <p:spPr>
          <a:xfrm>
            <a:off x="153966" y="347812"/>
            <a:ext cx="8960940" cy="5567999"/>
          </a:xfrm>
          <a:prstGeom prst="rect">
            <a:avLst/>
          </a:prstGeom>
          <a:noFill/>
        </p:spPr>
        <p:txBody>
          <a:bodyPr wrap="square">
            <a:spAutoFit/>
          </a:bodyPr>
          <a:lstStyle/>
          <a:p>
            <a:pPr marR="0" lvl="0" rtl="0">
              <a:lnSpc>
                <a:spcPct val="107000"/>
              </a:lnSpc>
              <a:spcBef>
                <a:spcPts val="0"/>
              </a:spcBef>
              <a:spcAft>
                <a:spcPts val="800"/>
              </a:spcAft>
            </a:pPr>
            <a:r>
              <a:rPr lang="en-US" sz="3600" b="1" dirty="0">
                <a:solidFill>
                  <a:srgbClr val="FF0000"/>
                </a:solidFill>
                <a:latin typeface="Times New Roman" panose="02020603050405020304" pitchFamily="18" charset="0"/>
                <a:ea typeface="+mj-ea"/>
                <a:cs typeface="Times New Roman" panose="02020603050405020304" pitchFamily="18" charset="0"/>
              </a:rPr>
              <a:t>Topic:</a:t>
            </a:r>
            <a:r>
              <a:rPr lang="en-CA" sz="36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Real-time security</a:t>
            </a:r>
            <a:endParaRPr lang="en-US" sz="36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200000"/>
              </a:lnSpc>
              <a:spcBef>
                <a:spcPts val="1000"/>
              </a:spcBef>
              <a:spcAft>
                <a:spcPts val="0"/>
              </a:spcAft>
              <a:buClr>
                <a:srgbClr val="FF0000"/>
              </a:buClr>
              <a:buSzTx/>
              <a:buFont typeface="Arial" panose="020B0604020202020204" pitchFamily="34" charset="0"/>
              <a:buChar char="•"/>
              <a:tabLst/>
              <a:defRPr/>
            </a:pPr>
            <a:r>
              <a:rPr kumimoji="0" lang="en-CA" sz="26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High volume of alerts</a:t>
            </a:r>
          </a:p>
          <a:p>
            <a:pPr marL="342900" marR="0" lvl="0" indent="-342900" algn="l" defTabSz="914400" rtl="0" eaLnBrk="1" fontAlgn="auto" latinLnBrk="0" hangingPunct="1">
              <a:lnSpc>
                <a:spcPct val="200000"/>
              </a:lnSpc>
              <a:spcBef>
                <a:spcPts val="1000"/>
              </a:spcBef>
              <a:spcAft>
                <a:spcPts val="0"/>
              </a:spcAft>
              <a:buClr>
                <a:srgbClr val="FF0000"/>
              </a:buClr>
              <a:buSzTx/>
              <a:buFont typeface="Arial" panose="020B0604020202020204" pitchFamily="34" charset="0"/>
              <a:buChar char="•"/>
              <a:tabLst/>
              <a:defRPr/>
            </a:pPr>
            <a:r>
              <a:rPr kumimoji="0" lang="en-CA" sz="2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Many false positive</a:t>
            </a:r>
          </a:p>
          <a:p>
            <a:pPr marL="342900" marR="0" lvl="0" indent="-342900" algn="l" defTabSz="914400" rtl="0" eaLnBrk="1" fontAlgn="auto" latinLnBrk="0" hangingPunct="1">
              <a:lnSpc>
                <a:spcPct val="200000"/>
              </a:lnSpc>
              <a:spcBef>
                <a:spcPts val="1000"/>
              </a:spcBef>
              <a:spcAft>
                <a:spcPts val="0"/>
              </a:spcAft>
              <a:buClr>
                <a:srgbClr val="FF0000"/>
              </a:buClr>
              <a:buSzTx/>
              <a:buFont typeface="Arial" panose="020B0604020202020204" pitchFamily="34" charset="0"/>
              <a:buChar char="•"/>
              <a:tabLst/>
              <a:defRPr/>
            </a:pPr>
            <a:r>
              <a:rPr kumimoji="0" lang="en-CA" sz="2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Need to process data fast</a:t>
            </a:r>
          </a:p>
          <a:p>
            <a:pPr marL="342900" marR="0" lvl="0" indent="-342900" algn="l" defTabSz="914400" rtl="0" eaLnBrk="1" fontAlgn="auto" latinLnBrk="0" hangingPunct="1">
              <a:lnSpc>
                <a:spcPct val="200000"/>
              </a:lnSpc>
              <a:spcBef>
                <a:spcPts val="1000"/>
              </a:spcBef>
              <a:spcAft>
                <a:spcPts val="0"/>
              </a:spcAft>
              <a:buClr>
                <a:srgbClr val="FF0000"/>
              </a:buClr>
              <a:buSzTx/>
              <a:buFont typeface="Arial" panose="020B0604020202020204" pitchFamily="34" charset="0"/>
              <a:buChar char="•"/>
              <a:tabLst/>
              <a:defRPr/>
            </a:pPr>
            <a:r>
              <a:rPr kumimoji="0" lang="en-CA" sz="2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Authentication and authorization of the users</a:t>
            </a:r>
          </a:p>
          <a:p>
            <a:pPr marL="342900" marR="0" lvl="0" indent="-342900" algn="l" defTabSz="914400" rtl="0" eaLnBrk="1" fontAlgn="auto" latinLnBrk="0" hangingPunct="1">
              <a:spcBef>
                <a:spcPts val="1000"/>
              </a:spcBef>
              <a:spcAft>
                <a:spcPts val="0"/>
              </a:spcAft>
              <a:buClr>
                <a:srgbClr val="FF0000"/>
              </a:buClr>
              <a:buSzTx/>
              <a:buFont typeface="Arial" panose="020B0604020202020204" pitchFamily="34" charset="0"/>
              <a:buChar char="•"/>
              <a:tabLst/>
              <a:defRPr/>
            </a:pPr>
            <a:endParaRPr kumimoji="0" lang="en-CA" sz="260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R="0" lvl="0" algn="l" defTabSz="914400" rtl="0" eaLnBrk="1" fontAlgn="auto" latinLnBrk="0" hangingPunct="1">
              <a:lnSpc>
                <a:spcPct val="150000"/>
              </a:lnSpc>
              <a:spcBef>
                <a:spcPts val="0"/>
              </a:spcBef>
              <a:spcAft>
                <a:spcPts val="600"/>
              </a:spcAft>
              <a:buClr>
                <a:srgbClr val="00B050"/>
              </a:buClr>
              <a:buSzTx/>
              <a:tabLst/>
              <a:defRPr/>
            </a:pPr>
            <a:r>
              <a:rPr kumimoji="0" lang="en-CA" sz="260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a:t>
            </a:r>
          </a:p>
        </p:txBody>
      </p:sp>
      <p:sp>
        <p:nvSpPr>
          <p:cNvPr id="6" name="Slide Number Placeholder 5">
            <a:extLst>
              <a:ext uri="{FF2B5EF4-FFF2-40B4-BE49-F238E27FC236}">
                <a16:creationId xmlns:a16="http://schemas.microsoft.com/office/drawing/2014/main" id="{0FAD5837-BB72-4395-A76A-216C13C5B8B1}"/>
              </a:ext>
            </a:extLst>
          </p:cNvPr>
          <p:cNvSpPr>
            <a:spLocks noGrp="1"/>
          </p:cNvSpPr>
          <p:nvPr>
            <p:ph type="sldNum" sz="quarter" idx="12"/>
          </p:nvPr>
        </p:nvSpPr>
        <p:spPr/>
        <p:txBody>
          <a:bodyPr/>
          <a:lstStyle/>
          <a:p>
            <a:fld id="{03E05538-DF82-4954-A07B-C4B85807C66A}" type="slidenum">
              <a:rPr lang="en-CA" smtClean="0"/>
              <a:t>7</a:t>
            </a:fld>
            <a:endParaRPr lang="en-CA"/>
          </a:p>
        </p:txBody>
      </p:sp>
      <p:pic>
        <p:nvPicPr>
          <p:cNvPr id="7" name="Picture 6">
            <a:extLst>
              <a:ext uri="{FF2B5EF4-FFF2-40B4-BE49-F238E27FC236}">
                <a16:creationId xmlns:a16="http://schemas.microsoft.com/office/drawing/2014/main" id="{FC853783-A43B-444A-AA1B-8EB0DB50DD9F}"/>
              </a:ext>
            </a:extLst>
          </p:cNvPr>
          <p:cNvPicPr>
            <a:picLocks noChangeAspect="1"/>
          </p:cNvPicPr>
          <p:nvPr/>
        </p:nvPicPr>
        <p:blipFill>
          <a:blip r:embed="rId3"/>
          <a:stretch>
            <a:fillRect/>
          </a:stretch>
        </p:blipFill>
        <p:spPr>
          <a:xfrm>
            <a:off x="7036904" y="347812"/>
            <a:ext cx="4976192" cy="3565848"/>
          </a:xfrm>
          <a:prstGeom prst="rect">
            <a:avLst/>
          </a:prstGeom>
        </p:spPr>
      </p:pic>
      <p:sp>
        <p:nvSpPr>
          <p:cNvPr id="8" name="TextBox 7">
            <a:extLst>
              <a:ext uri="{FF2B5EF4-FFF2-40B4-BE49-F238E27FC236}">
                <a16:creationId xmlns:a16="http://schemas.microsoft.com/office/drawing/2014/main" id="{11F954EF-7DE1-4E48-A26E-97EB46D4FF0F}"/>
              </a:ext>
            </a:extLst>
          </p:cNvPr>
          <p:cNvSpPr txBox="1"/>
          <p:nvPr/>
        </p:nvSpPr>
        <p:spPr>
          <a:xfrm>
            <a:off x="8059118" y="3913660"/>
            <a:ext cx="3953977" cy="276999"/>
          </a:xfrm>
          <a:prstGeom prst="rect">
            <a:avLst/>
          </a:prstGeom>
          <a:noFill/>
        </p:spPr>
        <p:txBody>
          <a:bodyPr wrap="square" rtlCol="0">
            <a:spAutoFit/>
          </a:bodyPr>
          <a:lstStyle/>
          <a:p>
            <a:r>
              <a:rPr lang="en-US" sz="1200" dirty="0"/>
              <a:t>https://www.n-able.com/blog/real-time-monitoring</a:t>
            </a:r>
          </a:p>
        </p:txBody>
      </p:sp>
      <p:sp>
        <p:nvSpPr>
          <p:cNvPr id="19" name="TextBox 18">
            <a:extLst>
              <a:ext uri="{FF2B5EF4-FFF2-40B4-BE49-F238E27FC236}">
                <a16:creationId xmlns:a16="http://schemas.microsoft.com/office/drawing/2014/main" id="{79B012BC-4771-4B6D-8BF3-68A7A93D0462}"/>
              </a:ext>
            </a:extLst>
          </p:cNvPr>
          <p:cNvSpPr txBox="1"/>
          <p:nvPr/>
        </p:nvSpPr>
        <p:spPr>
          <a:xfrm>
            <a:off x="332510" y="70813"/>
            <a:ext cx="8807334" cy="461665"/>
          </a:xfrm>
          <a:prstGeom prst="rect">
            <a:avLst/>
          </a:prstGeom>
          <a:noFill/>
        </p:spPr>
        <p:txBody>
          <a:bodyPr wrap="square">
            <a:spAutoFit/>
          </a:bodyPr>
          <a:lstStyle/>
          <a:p>
            <a:endParaRPr lang="en-US" sz="2400" dirty="0"/>
          </a:p>
        </p:txBody>
      </p:sp>
    </p:spTree>
    <p:extLst>
      <p:ext uri="{BB962C8B-B14F-4D97-AF65-F5344CB8AC3E}">
        <p14:creationId xmlns:p14="http://schemas.microsoft.com/office/powerpoint/2010/main" val="1855409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BFC74-4DB7-4FAD-AE61-E2B7C8575441}"/>
              </a:ext>
            </a:extLst>
          </p:cNvPr>
          <p:cNvSpPr>
            <a:spLocks noGrp="1"/>
          </p:cNvSpPr>
          <p:nvPr>
            <p:ph type="title"/>
          </p:nvPr>
        </p:nvSpPr>
        <p:spPr>
          <a:xfrm>
            <a:off x="0" y="1"/>
            <a:ext cx="6089517" cy="2172430"/>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br>
            <a:br>
              <a:rPr lang="en-US" sz="3100" dirty="0">
                <a:effectLst/>
                <a:latin typeface="Times New Roman" panose="02020603050405020304" pitchFamily="18" charset="0"/>
                <a:ea typeface="Times New Roman" panose="02020603050405020304" pitchFamily="18" charset="0"/>
              </a:rPr>
            </a:br>
            <a:br>
              <a:rPr lang="en-CA" sz="3100" dirty="0">
                <a:latin typeface="Times New Roman" panose="02020603050405020304" pitchFamily="18" charset="0"/>
                <a:cs typeface="Times New Roman" panose="02020603050405020304" pitchFamily="18" charset="0"/>
              </a:rPr>
            </a:br>
            <a:endParaRPr lang="en-CA"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B1CD93-D732-4BA2-8421-E72F4CDEFFE4}"/>
              </a:ext>
            </a:extLst>
          </p:cNvPr>
          <p:cNvSpPr>
            <a:spLocks noGrp="1"/>
          </p:cNvSpPr>
          <p:nvPr>
            <p:ph idx="1"/>
          </p:nvPr>
        </p:nvSpPr>
        <p:spPr>
          <a:xfrm>
            <a:off x="0" y="0"/>
            <a:ext cx="7298575" cy="6858000"/>
          </a:xfrm>
        </p:spPr>
        <p:txBody>
          <a:bodyPr>
            <a:normAutofit/>
          </a:bodyPr>
          <a:lstStyle/>
          <a:p>
            <a:pPr marL="0" indent="0">
              <a:lnSpc>
                <a:spcPct val="200000"/>
              </a:lnSpc>
              <a:buClr>
                <a:srgbClr val="FF0000"/>
              </a:buClr>
              <a:buNone/>
            </a:pPr>
            <a:r>
              <a:rPr kumimoji="0" 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Topic: Data mining </a:t>
            </a:r>
            <a:endParaRPr lang="en-CA" sz="3600" dirty="0">
              <a:solidFill>
                <a:srgbClr val="FF0000"/>
              </a:solidFill>
              <a:latin typeface="Times New Roman" panose="02020603050405020304" pitchFamily="18" charset="0"/>
              <a:cs typeface="Times New Roman" panose="02020603050405020304" pitchFamily="18" charset="0"/>
            </a:endParaRPr>
          </a:p>
          <a:p>
            <a:pPr>
              <a:lnSpc>
                <a:spcPct val="200000"/>
              </a:lnSpc>
              <a:buClr>
                <a:srgbClr val="FF0000"/>
              </a:buClr>
            </a:pPr>
            <a:r>
              <a:rPr lang="en-CA" dirty="0">
                <a:latin typeface="Times New Roman" panose="02020603050405020304" pitchFamily="18" charset="0"/>
                <a:cs typeface="Times New Roman" panose="02020603050405020304" pitchFamily="18" charset="0"/>
              </a:rPr>
              <a:t>Lack of privacy protocols</a:t>
            </a:r>
          </a:p>
          <a:p>
            <a:pPr>
              <a:lnSpc>
                <a:spcPct val="200000"/>
              </a:lnSpc>
              <a:buClr>
                <a:srgbClr val="FF0000"/>
              </a:buClr>
            </a:pPr>
            <a:r>
              <a:rPr lang="en-CA" dirty="0">
                <a:latin typeface="Times New Roman" panose="02020603050405020304" pitchFamily="18" charset="0"/>
                <a:cs typeface="Times New Roman" panose="02020603050405020304" pitchFamily="18" charset="0"/>
              </a:rPr>
              <a:t>Insufficient data anonymization</a:t>
            </a:r>
          </a:p>
          <a:p>
            <a:pPr>
              <a:lnSpc>
                <a:spcPct val="200000"/>
              </a:lnSpc>
              <a:buClr>
                <a:srgbClr val="FF0000"/>
              </a:buClr>
            </a:pPr>
            <a:r>
              <a:rPr lang="en-CA" dirty="0">
                <a:latin typeface="Times New Roman" panose="02020603050405020304" pitchFamily="18" charset="0"/>
                <a:cs typeface="Times New Roman" panose="02020603050405020304" pitchFamily="18" charset="0"/>
              </a:rPr>
              <a:t>Unstructured  and  lack of access control </a:t>
            </a:r>
          </a:p>
          <a:p>
            <a:pPr>
              <a:lnSpc>
                <a:spcPct val="200000"/>
              </a:lnSpc>
              <a:buClr>
                <a:srgbClr val="FF0000"/>
              </a:buClr>
            </a:pPr>
            <a:r>
              <a:rPr lang="en-US" dirty="0">
                <a:latin typeface="Times New Roman" panose="02020603050405020304" pitchFamily="18" charset="0"/>
                <a:cs typeface="Times New Roman" panose="02020603050405020304" pitchFamily="18" charset="0"/>
              </a:rPr>
              <a:t>malicious insider &amp;unauthorized partner</a:t>
            </a:r>
          </a:p>
          <a:p>
            <a:pPr marL="0" indent="0">
              <a:lnSpc>
                <a:spcPct val="200000"/>
              </a:lnSpc>
              <a:buClr>
                <a:srgbClr val="FF0000"/>
              </a:buClr>
              <a:buNone/>
            </a:pPr>
            <a:endParaRPr lang="en-US" sz="2400" b="1" dirty="0">
              <a:cs typeface="Times New Roman" panose="02020603050405020304" pitchFamily="18" charset="0"/>
            </a:endParaRPr>
          </a:p>
          <a:p>
            <a:pPr>
              <a:lnSpc>
                <a:spcPct val="200000"/>
              </a:lnSpc>
              <a:buFont typeface="Wingdings" panose="05000000000000000000" pitchFamily="2" charset="2"/>
              <a:buChar char="Ø"/>
            </a:pPr>
            <a:endParaRPr lang="en-CA"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20625C2-1FB0-44B1-9E4F-BF1C3726C1BB}"/>
              </a:ext>
            </a:extLst>
          </p:cNvPr>
          <p:cNvSpPr>
            <a:spLocks noGrp="1"/>
          </p:cNvSpPr>
          <p:nvPr>
            <p:ph type="sldNum" sz="quarter" idx="12"/>
          </p:nvPr>
        </p:nvSpPr>
        <p:spPr/>
        <p:txBody>
          <a:bodyPr/>
          <a:lstStyle/>
          <a:p>
            <a:fld id="{03E05538-DF82-4954-A07B-C4B85807C66A}" type="slidenum">
              <a:rPr lang="en-CA" smtClean="0"/>
              <a:t>8</a:t>
            </a:fld>
            <a:endParaRPr lang="en-CA"/>
          </a:p>
        </p:txBody>
      </p:sp>
      <p:pic>
        <p:nvPicPr>
          <p:cNvPr id="8" name="Picture 7">
            <a:extLst>
              <a:ext uri="{FF2B5EF4-FFF2-40B4-BE49-F238E27FC236}">
                <a16:creationId xmlns:a16="http://schemas.microsoft.com/office/drawing/2014/main" id="{DA429045-9A53-472C-8140-28E948871E24}"/>
              </a:ext>
            </a:extLst>
          </p:cNvPr>
          <p:cNvPicPr>
            <a:picLocks noChangeAspect="1"/>
          </p:cNvPicPr>
          <p:nvPr/>
        </p:nvPicPr>
        <p:blipFill>
          <a:blip r:embed="rId3"/>
          <a:stretch>
            <a:fillRect/>
          </a:stretch>
        </p:blipFill>
        <p:spPr>
          <a:xfrm>
            <a:off x="6205894" y="890587"/>
            <a:ext cx="5932399" cy="5076825"/>
          </a:xfrm>
          <a:prstGeom prst="rect">
            <a:avLst/>
          </a:prstGeom>
        </p:spPr>
      </p:pic>
      <p:sp>
        <p:nvSpPr>
          <p:cNvPr id="9" name="TextBox 8">
            <a:extLst>
              <a:ext uri="{FF2B5EF4-FFF2-40B4-BE49-F238E27FC236}">
                <a16:creationId xmlns:a16="http://schemas.microsoft.com/office/drawing/2014/main" id="{F5CC95C0-3ACF-4F2C-9D95-531F2A6EFA39}"/>
              </a:ext>
            </a:extLst>
          </p:cNvPr>
          <p:cNvSpPr txBox="1"/>
          <p:nvPr/>
        </p:nvSpPr>
        <p:spPr>
          <a:xfrm>
            <a:off x="6838122" y="5724939"/>
            <a:ext cx="5049078" cy="276999"/>
          </a:xfrm>
          <a:prstGeom prst="rect">
            <a:avLst/>
          </a:prstGeom>
          <a:noFill/>
        </p:spPr>
        <p:txBody>
          <a:bodyPr wrap="square" rtlCol="0">
            <a:spAutoFit/>
          </a:bodyPr>
          <a:lstStyle/>
          <a:p>
            <a:r>
              <a:rPr lang="en-US" sz="1200" dirty="0"/>
              <a:t>https://www.dreamstime.com/data-mining</a:t>
            </a:r>
          </a:p>
        </p:txBody>
      </p:sp>
    </p:spTree>
    <p:extLst>
      <p:ext uri="{BB962C8B-B14F-4D97-AF65-F5344CB8AC3E}">
        <p14:creationId xmlns:p14="http://schemas.microsoft.com/office/powerpoint/2010/main" val="3528925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9A6A91-A0EC-437B-B38A-5E15CE25EC83}"/>
              </a:ext>
            </a:extLst>
          </p:cNvPr>
          <p:cNvSpPr txBox="1"/>
          <p:nvPr/>
        </p:nvSpPr>
        <p:spPr>
          <a:xfrm>
            <a:off x="133004" y="136524"/>
            <a:ext cx="9426632" cy="6139309"/>
          </a:xfrm>
          <a:prstGeom prst="rect">
            <a:avLst/>
          </a:prstGeom>
          <a:noFill/>
        </p:spPr>
        <p:txBody>
          <a:bodyPr wrap="square">
            <a:spAutoFit/>
          </a:bodyPr>
          <a:lstStyle/>
          <a:p>
            <a:pPr marR="0" lvl="0" algn="l" defTabSz="914400" rtl="0" eaLnBrk="1" fontAlgn="auto" latinLnBrk="0" hangingPunct="1">
              <a:lnSpc>
                <a:spcPct val="150000"/>
              </a:lnSpc>
              <a:spcBef>
                <a:spcPts val="1000"/>
              </a:spcBef>
              <a:spcAft>
                <a:spcPts val="0"/>
              </a:spcAft>
              <a:buClr>
                <a:srgbClr val="FF0000"/>
              </a:buClr>
              <a:buSzTx/>
              <a:tabLst/>
              <a:defRPr/>
            </a:pPr>
            <a:r>
              <a:rPr kumimoji="0" lang="en-CA" sz="3600"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Topic: storage</a:t>
            </a:r>
          </a:p>
          <a:p>
            <a:pPr marL="342900" marR="0" lvl="0" indent="-342900" algn="l" defTabSz="914400" rtl="0" eaLnBrk="1" fontAlgn="auto" latinLnBrk="0" hangingPunct="1">
              <a:lnSpc>
                <a:spcPct val="150000"/>
              </a:lnSpc>
              <a:spcBef>
                <a:spcPts val="1000"/>
              </a:spcBef>
              <a:spcAft>
                <a:spcPts val="0"/>
              </a:spcAft>
              <a:buClr>
                <a:srgbClr val="FF0000"/>
              </a:buClr>
              <a:buSzTx/>
              <a:buFont typeface="Arial" panose="020B0604020202020204" pitchFamily="34" charset="0"/>
              <a:buChar char="•"/>
              <a:tabLst/>
              <a:defRPr/>
            </a:pPr>
            <a:r>
              <a:rPr kumimoji="0" lang="en-CA"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Unauthorized access to stored data</a:t>
            </a:r>
          </a:p>
          <a:p>
            <a:pPr marL="342900" marR="0" lvl="0" indent="-342900" algn="l" defTabSz="914400" rtl="0" eaLnBrk="1" fontAlgn="auto" latinLnBrk="0" hangingPunct="1">
              <a:lnSpc>
                <a:spcPct val="150000"/>
              </a:lnSpc>
              <a:spcBef>
                <a:spcPts val="1000"/>
              </a:spcBef>
              <a:spcAft>
                <a:spcPts val="0"/>
              </a:spcAft>
              <a:buClr>
                <a:srgbClr val="FF0000"/>
              </a:buClr>
              <a:buSzTx/>
              <a:buFont typeface="Arial" panose="020B0604020202020204" pitchFamily="34" charset="0"/>
              <a:buChar char="•"/>
              <a:tabLst/>
              <a:defRPr/>
            </a:pPr>
            <a:r>
              <a:rPr kumimoji="0" lang="en-CA"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Storage management for large volume of data</a:t>
            </a:r>
          </a:p>
          <a:p>
            <a:pPr marL="342900" marR="0" lvl="0" indent="-342900" algn="l" defTabSz="914400" rtl="0" eaLnBrk="1" fontAlgn="auto" latinLnBrk="0" hangingPunct="1">
              <a:lnSpc>
                <a:spcPct val="150000"/>
              </a:lnSpc>
              <a:spcBef>
                <a:spcPts val="1000"/>
              </a:spcBef>
              <a:spcAft>
                <a:spcPts val="0"/>
              </a:spcAft>
              <a:buClr>
                <a:srgbClr val="FF0000"/>
              </a:buClr>
              <a:buSzTx/>
              <a:buFont typeface="Arial" panose="020B0604020202020204" pitchFamily="34" charset="0"/>
              <a:buChar char="•"/>
              <a:tabLst/>
              <a:defRPr/>
            </a:pPr>
            <a:r>
              <a:rPr kumimoji="0" lang="en-CA"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Auto-tiering threat</a:t>
            </a:r>
          </a:p>
          <a:p>
            <a:pPr marL="457200" marR="0" lvl="0" indent="-457200" algn="l" defTabSz="914400" rtl="0" eaLnBrk="1" fontAlgn="auto" latinLnBrk="0" hangingPunct="1">
              <a:lnSpc>
                <a:spcPct val="150000"/>
              </a:lnSpc>
              <a:spcBef>
                <a:spcPts val="1000"/>
              </a:spcBef>
              <a:spcAft>
                <a:spcPts val="0"/>
              </a:spcAft>
              <a:buClr>
                <a:srgbClr val="FF0000"/>
              </a:buClr>
              <a:buSzTx/>
              <a:buFont typeface="+mj-lt"/>
              <a:buAutoNum type="arabicParenR"/>
              <a:tabLst/>
              <a:defRPr/>
            </a:pPr>
            <a:r>
              <a:rPr kumimoji="0" lang="en-CA"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Confidentiality and Integrity</a:t>
            </a:r>
          </a:p>
          <a:p>
            <a:pPr marL="457200" marR="0" lvl="0" indent="-457200" algn="l" defTabSz="914400" rtl="0" eaLnBrk="1" fontAlgn="auto" latinLnBrk="0" hangingPunct="1">
              <a:lnSpc>
                <a:spcPct val="150000"/>
              </a:lnSpc>
              <a:spcBef>
                <a:spcPts val="1000"/>
              </a:spcBef>
              <a:spcAft>
                <a:spcPts val="0"/>
              </a:spcAft>
              <a:buClr>
                <a:srgbClr val="FF0000"/>
              </a:buClr>
              <a:buSzTx/>
              <a:buFont typeface="+mj-lt"/>
              <a:buAutoNum type="arabicParenR"/>
              <a:tabLst/>
              <a:defRPr/>
            </a:pPr>
            <a:r>
              <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Availability and Consistency</a:t>
            </a:r>
          </a:p>
          <a:p>
            <a:pPr marL="457200" marR="0" lvl="0" indent="-457200" algn="l" defTabSz="914400" rtl="0" eaLnBrk="1" fontAlgn="auto" latinLnBrk="0" hangingPunct="1">
              <a:lnSpc>
                <a:spcPct val="150000"/>
              </a:lnSpc>
              <a:spcBef>
                <a:spcPts val="1000"/>
              </a:spcBef>
              <a:spcAft>
                <a:spcPts val="0"/>
              </a:spcAft>
              <a:buClr>
                <a:srgbClr val="FF0000"/>
              </a:buClr>
              <a:buSzTx/>
              <a:buFont typeface="+mj-lt"/>
              <a:buAutoNum type="arabicParenR"/>
              <a:tabLst/>
              <a:defRPr/>
            </a:pPr>
            <a:r>
              <a:rPr kumimoji="0" lang="en-CA"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Collusion Attacks</a:t>
            </a:r>
          </a:p>
          <a:p>
            <a:pPr marL="457200" marR="0" lvl="0" indent="-457200" algn="l" defTabSz="914400" rtl="0" eaLnBrk="1" fontAlgn="auto" latinLnBrk="0" hangingPunct="1">
              <a:spcBef>
                <a:spcPts val="1000"/>
              </a:spcBef>
              <a:spcAft>
                <a:spcPts val="0"/>
              </a:spcAft>
              <a:buClr>
                <a:srgbClr val="FF0000"/>
              </a:buClr>
              <a:buSzTx/>
              <a:buFont typeface="+mj-lt"/>
              <a:buAutoNum type="arabicParenR"/>
              <a:tabLst/>
              <a:defRPr/>
            </a:pPr>
            <a:r>
              <a:rPr kumimoji="0" lang="en-CA"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Disputes</a:t>
            </a:r>
          </a:p>
          <a:p>
            <a:pPr marL="457200" marR="0" lvl="0" indent="-457200" algn="l" defTabSz="914400" rtl="0" eaLnBrk="1" fontAlgn="auto" latinLnBrk="0" hangingPunct="1">
              <a:lnSpc>
                <a:spcPct val="150000"/>
              </a:lnSpc>
              <a:spcBef>
                <a:spcPts val="1000"/>
              </a:spcBef>
              <a:spcAft>
                <a:spcPts val="0"/>
              </a:spcAft>
              <a:buClr>
                <a:srgbClr val="FF0000"/>
              </a:buClr>
              <a:buSzTx/>
              <a:buFont typeface="+mj-lt"/>
              <a:buAutoNum type="arabicParenR"/>
              <a:tabLst/>
              <a:defRPr/>
            </a:pPr>
            <a:endParaRPr kumimoji="0" lang="en-CA" sz="240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DC5805-3DB1-41E3-9D7A-A5E8A9D2D32C}"/>
              </a:ext>
            </a:extLst>
          </p:cNvPr>
          <p:cNvSpPr>
            <a:spLocks noGrp="1"/>
          </p:cNvSpPr>
          <p:nvPr>
            <p:ph type="sldNum" sz="quarter" idx="12"/>
          </p:nvPr>
        </p:nvSpPr>
        <p:spPr/>
        <p:txBody>
          <a:bodyPr/>
          <a:lstStyle/>
          <a:p>
            <a:fld id="{03E05538-DF82-4954-A07B-C4B85807C66A}" type="slidenum">
              <a:rPr lang="en-CA" smtClean="0"/>
              <a:t>9</a:t>
            </a:fld>
            <a:endParaRPr lang="en-CA"/>
          </a:p>
        </p:txBody>
      </p:sp>
      <p:pic>
        <p:nvPicPr>
          <p:cNvPr id="7" name="Picture 6">
            <a:extLst>
              <a:ext uri="{FF2B5EF4-FFF2-40B4-BE49-F238E27FC236}">
                <a16:creationId xmlns:a16="http://schemas.microsoft.com/office/drawing/2014/main" id="{B49CF676-0161-4129-8BE9-2289B6135199}"/>
              </a:ext>
            </a:extLst>
          </p:cNvPr>
          <p:cNvPicPr>
            <a:picLocks noChangeAspect="1"/>
          </p:cNvPicPr>
          <p:nvPr/>
        </p:nvPicPr>
        <p:blipFill>
          <a:blip r:embed="rId3"/>
          <a:stretch>
            <a:fillRect/>
          </a:stretch>
        </p:blipFill>
        <p:spPr>
          <a:xfrm>
            <a:off x="6917635" y="430870"/>
            <a:ext cx="5274365" cy="4843321"/>
          </a:xfrm>
          <a:prstGeom prst="rect">
            <a:avLst/>
          </a:prstGeom>
        </p:spPr>
      </p:pic>
      <p:sp>
        <p:nvSpPr>
          <p:cNvPr id="9" name="TextBox 8">
            <a:extLst>
              <a:ext uri="{FF2B5EF4-FFF2-40B4-BE49-F238E27FC236}">
                <a16:creationId xmlns:a16="http://schemas.microsoft.com/office/drawing/2014/main" id="{5C7235D2-B6C1-44E2-B318-C256EA6F7701}"/>
              </a:ext>
            </a:extLst>
          </p:cNvPr>
          <p:cNvSpPr txBox="1"/>
          <p:nvPr/>
        </p:nvSpPr>
        <p:spPr>
          <a:xfrm>
            <a:off x="6705824" y="5274191"/>
            <a:ext cx="5486176" cy="276999"/>
          </a:xfrm>
          <a:prstGeom prst="rect">
            <a:avLst/>
          </a:prstGeom>
          <a:noFill/>
        </p:spPr>
        <p:txBody>
          <a:bodyPr wrap="square" rtlCol="0">
            <a:spAutoFit/>
          </a:bodyPr>
          <a:lstStyle/>
          <a:p>
            <a:r>
              <a:rPr lang="en-US" sz="1200" dirty="0"/>
              <a:t>https://guidance-consulting.com/data-storage-options/</a:t>
            </a:r>
          </a:p>
        </p:txBody>
      </p:sp>
    </p:spTree>
    <p:extLst>
      <p:ext uri="{BB962C8B-B14F-4D97-AF65-F5344CB8AC3E}">
        <p14:creationId xmlns:p14="http://schemas.microsoft.com/office/powerpoint/2010/main" val="1588996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15919</TotalTime>
  <Words>2903</Words>
  <Application>Microsoft Office PowerPoint</Application>
  <PresentationFormat>Widescreen</PresentationFormat>
  <Paragraphs>248</Paragraphs>
  <Slides>13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Light</vt:lpstr>
      <vt:lpstr>PT Serif</vt:lpstr>
      <vt:lpstr>Source Serif Pro</vt:lpstr>
      <vt:lpstr>Symbol</vt:lpstr>
      <vt:lpstr>Times New Roman</vt:lpstr>
      <vt:lpstr>Wingdings</vt:lpstr>
      <vt:lpstr>Office Theme</vt:lpstr>
      <vt:lpstr>PowerPoint Presentation</vt:lpstr>
      <vt:lpstr>PowerPoint Presentation</vt:lpstr>
      <vt:lpstr>PowerPoint Presentation</vt:lpstr>
      <vt:lpstr>        Topic: Access control    </vt:lpstr>
      <vt:lpstr>PowerPoint Presentation</vt:lpstr>
      <vt:lpstr>Topic:Endpoints </vt:lpstr>
      <vt:lpstr>        </vt:lpstr>
      <vt:lpstr>   </vt:lpstr>
      <vt:lpstr>PowerPoint Presentation</vt:lpstr>
      <vt:lpstr>PowerPoint Presentation</vt:lpstr>
      <vt:lpstr>     Topic: Regulation and Policy </vt:lpstr>
      <vt:lpstr>PowerPoint Presentation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 Group#</dc:title>
  <dc:creator>pedram h</dc:creator>
  <cp:lastModifiedBy>Ebrahim Rahnama-Falavarjani</cp:lastModifiedBy>
  <cp:revision>739</cp:revision>
  <dcterms:created xsi:type="dcterms:W3CDTF">2021-05-29T11:38:23Z</dcterms:created>
  <dcterms:modified xsi:type="dcterms:W3CDTF">2021-06-26T03:24:38Z</dcterms:modified>
</cp:coreProperties>
</file>